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A77DA4-9130-1148-83A1-F486E665C43D}"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131388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77DA4-9130-1148-83A1-F486E665C43D}"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4872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77DA4-9130-1148-83A1-F486E665C43D}"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69240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A77DA4-9130-1148-83A1-F486E665C43D}"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196094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77DA4-9130-1148-83A1-F486E665C43D}" type="datetimeFigureOut">
              <a:rPr lang="en-US" smtClean="0"/>
              <a:t>7/27/18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9227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A77DA4-9130-1148-83A1-F486E665C43D}"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40740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A77DA4-9130-1148-83A1-F486E665C43D}" type="datetimeFigureOut">
              <a:rPr lang="en-US" smtClean="0"/>
              <a:t>7/27/18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107027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A77DA4-9130-1148-83A1-F486E665C43D}" type="datetimeFigureOut">
              <a:rPr lang="en-US" smtClean="0"/>
              <a:t>7/27/18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71760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77DA4-9130-1148-83A1-F486E665C43D}" type="datetimeFigureOut">
              <a:rPr lang="en-US" smtClean="0"/>
              <a:t>7/27/18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47594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77DA4-9130-1148-83A1-F486E665C43D}"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200685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77DA4-9130-1148-83A1-F486E665C43D}" type="datetimeFigureOut">
              <a:rPr lang="en-US" smtClean="0"/>
              <a:t>7/27/18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CC652D-3BE0-B440-90CF-8376CB714269}" type="slidenum">
              <a:rPr lang="en-US" smtClean="0"/>
              <a:t>‹#›</a:t>
            </a:fld>
            <a:endParaRPr lang="en-US"/>
          </a:p>
        </p:txBody>
      </p:sp>
    </p:spTree>
    <p:extLst>
      <p:ext uri="{BB962C8B-B14F-4D97-AF65-F5344CB8AC3E}">
        <p14:creationId xmlns:p14="http://schemas.microsoft.com/office/powerpoint/2010/main" val="7527146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77DA4-9130-1148-83A1-F486E665C43D}" type="datetimeFigureOut">
              <a:rPr lang="en-US" smtClean="0"/>
              <a:t>7/27/18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652D-3BE0-B440-90CF-8376CB714269}" type="slidenum">
              <a:rPr lang="en-US" smtClean="0"/>
              <a:t>‹#›</a:t>
            </a:fld>
            <a:endParaRPr lang="en-US"/>
          </a:p>
        </p:txBody>
      </p:sp>
    </p:spTree>
    <p:extLst>
      <p:ext uri="{BB962C8B-B14F-4D97-AF65-F5344CB8AC3E}">
        <p14:creationId xmlns:p14="http://schemas.microsoft.com/office/powerpoint/2010/main" val="1997939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as a professional geologist</a:t>
            </a:r>
            <a:endParaRPr lang="en-US" dirty="0"/>
          </a:p>
        </p:txBody>
      </p:sp>
      <p:sp>
        <p:nvSpPr>
          <p:cNvPr id="3" name="Subtitle 2"/>
          <p:cNvSpPr>
            <a:spLocks noGrp="1"/>
          </p:cNvSpPr>
          <p:nvPr>
            <p:ph type="subTitle" idx="1"/>
          </p:nvPr>
        </p:nvSpPr>
        <p:spPr/>
        <p:txBody>
          <a:bodyPr/>
          <a:lstStyle/>
          <a:p>
            <a:r>
              <a:rPr lang="en-US" dirty="0" smtClean="0"/>
              <a:t>A staged research project designed for WAC by Dr. David </a:t>
            </a:r>
            <a:r>
              <a:rPr lang="en-US" dirty="0" err="1" smtClean="0"/>
              <a:t>Krantz</a:t>
            </a:r>
            <a:r>
              <a:rPr lang="en-US" dirty="0" smtClean="0"/>
              <a:t>, University of Toledo, College of Natural Sciences and Mathematics</a:t>
            </a:r>
            <a:endParaRPr lang="en-US" dirty="0"/>
          </a:p>
        </p:txBody>
      </p:sp>
    </p:spTree>
    <p:extLst>
      <p:ext uri="{BB962C8B-B14F-4D97-AF65-F5344CB8AC3E}">
        <p14:creationId xmlns:p14="http://schemas.microsoft.com/office/powerpoint/2010/main" val="119608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Krantzcomp_backup_05jun08\teaching\physical geology\sediments\Imagico.india.Himalayan Fron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152400"/>
            <a:ext cx="4931158" cy="369332"/>
          </a:xfrm>
          <a:prstGeom prst="rect">
            <a:avLst/>
          </a:prstGeom>
          <a:noFill/>
        </p:spPr>
        <p:txBody>
          <a:bodyPr wrap="none">
            <a:spAutoFit/>
          </a:bodyPr>
          <a:lstStyle/>
          <a:p>
            <a:pPr>
              <a:defRPr/>
            </a:pPr>
            <a:r>
              <a:rPr lang="en-US" dirty="0">
                <a:solidFill>
                  <a:schemeClr val="bg1">
                    <a:lumMod val="95000"/>
                  </a:schemeClr>
                </a:solidFill>
                <a:latin typeface="Verdana" pitchFamily="34" charset="0"/>
                <a:ea typeface="Verdana" pitchFamily="34" charset="0"/>
                <a:cs typeface="Verdana" pitchFamily="34" charset="0"/>
              </a:rPr>
              <a:t>Collision of continents and regional uplift</a:t>
            </a:r>
          </a:p>
        </p:txBody>
      </p:sp>
    </p:spTree>
    <p:extLst>
      <p:ext uri="{BB962C8B-B14F-4D97-AF65-F5344CB8AC3E}">
        <p14:creationId xmlns:p14="http://schemas.microsoft.com/office/powerpoint/2010/main" val="348976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G:\Krantzcomp_backup_05jun08\teaching\Bedrock text from\everes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1" y="152400"/>
            <a:ext cx="4989315" cy="369332"/>
          </a:xfrm>
          <a:prstGeom prst="rect">
            <a:avLst/>
          </a:prstGeom>
          <a:noFill/>
        </p:spPr>
        <p:txBody>
          <a:bodyPr wrap="none">
            <a:spAutoFit/>
          </a:bodyPr>
          <a:lstStyle/>
          <a:p>
            <a:pPr>
              <a:defRPr/>
            </a:pPr>
            <a:r>
              <a:rPr lang="en-US" dirty="0">
                <a:solidFill>
                  <a:schemeClr val="bg1">
                    <a:lumMod val="95000"/>
                  </a:schemeClr>
                </a:solidFill>
                <a:latin typeface="Verdana" pitchFamily="34" charset="0"/>
                <a:ea typeface="Verdana" pitchFamily="34" charset="0"/>
                <a:cs typeface="Verdana" pitchFamily="34" charset="0"/>
              </a:rPr>
              <a:t>The Himalayan Front and Tibetan Plateau</a:t>
            </a:r>
          </a:p>
        </p:txBody>
      </p:sp>
    </p:spTree>
    <p:extLst>
      <p:ext uri="{BB962C8B-B14F-4D97-AF65-F5344CB8AC3E}">
        <p14:creationId xmlns:p14="http://schemas.microsoft.com/office/powerpoint/2010/main" val="46258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Krantzcomp_backup_05jun08\teaching\stratigraphy\Himalayas.khumbu-glacier deb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09626"/>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2"/>
          <p:cNvSpPr txBox="1">
            <a:spLocks noChangeArrowheads="1"/>
          </p:cNvSpPr>
          <p:nvPr/>
        </p:nvSpPr>
        <p:spPr bwMode="auto">
          <a:xfrm>
            <a:off x="1676401" y="152401"/>
            <a:ext cx="531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Erosion and transport by glaciers</a:t>
            </a:r>
          </a:p>
        </p:txBody>
      </p:sp>
    </p:spTree>
    <p:extLst>
      <p:ext uri="{BB962C8B-B14F-4D97-AF65-F5344CB8AC3E}">
        <p14:creationId xmlns:p14="http://schemas.microsoft.com/office/powerpoint/2010/main" val="724401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teaching\Chap 4 marine sediments\157591.Himalayan 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1676400" y="388938"/>
            <a:ext cx="3536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Erosion and transport</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by rivers</a:t>
            </a:r>
          </a:p>
        </p:txBody>
      </p:sp>
    </p:spTree>
    <p:extLst>
      <p:ext uri="{BB962C8B-B14F-4D97-AF65-F5344CB8AC3E}">
        <p14:creationId xmlns:p14="http://schemas.microsoft.com/office/powerpoint/2010/main" val="927249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G:\Krantzcomp_backup_05jun08\teaching\Bedrock text from\wild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176" y="0"/>
            <a:ext cx="489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676401" y="388204"/>
            <a:ext cx="27282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The scale of</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forces involved</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6045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76400" y="152400"/>
            <a:ext cx="2362200" cy="2438400"/>
          </a:xfrm>
        </p:spPr>
        <p:txBody>
          <a:bodyPr/>
          <a:lstStyle/>
          <a:p>
            <a:pPr algn="l" eaLnBrk="1" hangingPunct="1"/>
            <a:r>
              <a:rPr lang="en-US" altLang="en-US" sz="2400">
                <a:latin typeface="Verdana" panose="020B0604030504040204" pitchFamily="34" charset="0"/>
              </a:rPr>
              <a:t>Megafan at</a:t>
            </a:r>
            <a:br>
              <a:rPr lang="en-US" altLang="en-US" sz="2400">
                <a:latin typeface="Verdana" panose="020B0604030504040204" pitchFamily="34" charset="0"/>
              </a:rPr>
            </a:br>
            <a:r>
              <a:rPr lang="en-US" altLang="en-US" sz="2400">
                <a:latin typeface="Verdana" panose="020B0604030504040204" pitchFamily="34" charset="0"/>
              </a:rPr>
              <a:t> base of</a:t>
            </a:r>
            <a:br>
              <a:rPr lang="en-US" altLang="en-US" sz="2400">
                <a:latin typeface="Verdana" panose="020B0604030504040204" pitchFamily="34" charset="0"/>
              </a:rPr>
            </a:br>
            <a:r>
              <a:rPr lang="en-US" altLang="en-US" sz="2400">
                <a:latin typeface="Verdana" panose="020B0604030504040204" pitchFamily="34" charset="0"/>
              </a:rPr>
              <a:t>Himalayas</a:t>
            </a:r>
          </a:p>
        </p:txBody>
      </p:sp>
      <p:pic>
        <p:nvPicPr>
          <p:cNvPr id="14339" name="Picture 3" descr="C:\WINDOWS\Desktop\stratigraphy\images\gravity flows\NASA.megafan.PlateF-1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0664" y="0"/>
            <a:ext cx="6637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68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Krantzcomp_backup_05jun08\teaching\physical geology\sediments\Imagico_not.Ganges_River_De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68376"/>
            <a:ext cx="60198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1676400" y="152401"/>
            <a:ext cx="293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The Ganges Delta</a:t>
            </a:r>
          </a:p>
        </p:txBody>
      </p:sp>
    </p:spTree>
    <p:extLst>
      <p:ext uri="{BB962C8B-B14F-4D97-AF65-F5344CB8AC3E}">
        <p14:creationId xmlns:p14="http://schemas.microsoft.com/office/powerpoint/2010/main" val="427700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Krantzcomp_backup_05jun08\teaching\physical geology\sediments\Imagico_not.GMA_Ganges C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925" y="0"/>
            <a:ext cx="678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410200" y="4191001"/>
            <a:ext cx="137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200" dirty="0">
                <a:latin typeface="Verdana" panose="020B0604030504040204" pitchFamily="34" charset="0"/>
                <a:ea typeface="Verdana" panose="020B0604030504040204" pitchFamily="34" charset="0"/>
                <a:cs typeface="Verdana" panose="020B0604030504040204" pitchFamily="34" charset="0"/>
              </a:rPr>
              <a:t>Ganges</a:t>
            </a:r>
          </a:p>
          <a:p>
            <a:pPr algn="ctr" eaLnBrk="1" hangingPunct="1"/>
            <a:r>
              <a:rPr lang="en-US" altLang="en-US" sz="2200" dirty="0">
                <a:latin typeface="Verdana" panose="020B0604030504040204" pitchFamily="34" charset="0"/>
                <a:ea typeface="Verdana" panose="020B0604030504040204" pitchFamily="34" charset="0"/>
                <a:cs typeface="Verdana" panose="020B0604030504040204" pitchFamily="34" charset="0"/>
              </a:rPr>
              <a:t>Cone</a:t>
            </a:r>
            <a:endParaRPr lang="en-US" alt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6729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2209800" y="0"/>
            <a:ext cx="7772400" cy="1143000"/>
          </a:xfrm>
        </p:spPr>
        <p:txBody>
          <a:bodyPr/>
          <a:lstStyle/>
          <a:p>
            <a:r>
              <a:rPr lang="en-US" altLang="en-US" sz="3200">
                <a:latin typeface="Verdana" panose="020B0604030504040204" pitchFamily="34" charset="0"/>
                <a:ea typeface="Verdana" panose="020B0604030504040204" pitchFamily="34" charset="0"/>
                <a:cs typeface="Verdana" panose="020B0604030504040204" pitchFamily="34" charset="0"/>
              </a:rPr>
              <a:t>The writing task</a:t>
            </a:r>
          </a:p>
        </p:txBody>
      </p:sp>
      <p:sp>
        <p:nvSpPr>
          <p:cNvPr id="17411" name="TextBox 2"/>
          <p:cNvSpPr txBox="1">
            <a:spLocks noChangeArrowheads="1"/>
          </p:cNvSpPr>
          <p:nvPr/>
        </p:nvSpPr>
        <p:spPr bwMode="auto">
          <a:xfrm>
            <a:off x="2514601" y="1219200"/>
            <a:ext cx="7585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Students are given the PowerPoint presentation</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and a set of instructions and suggestions.</a:t>
            </a:r>
          </a:p>
          <a:p>
            <a:pPr eaLnBrk="1" hangingPunct="1"/>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The first draft is completely on their own.</a:t>
            </a:r>
          </a:p>
        </p:txBody>
      </p:sp>
      <p:sp>
        <p:nvSpPr>
          <p:cNvPr id="4" name="TextBox 3"/>
          <p:cNvSpPr txBox="1">
            <a:spLocks noChangeArrowheads="1"/>
          </p:cNvSpPr>
          <p:nvPr/>
        </p:nvSpPr>
        <p:spPr bwMode="auto">
          <a:xfrm>
            <a:off x="2514601" y="3330576"/>
            <a:ext cx="7051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After they turn in the first draft, I give them</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an outline of the main geologic concepts</a:t>
            </a: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  represented in the presentation.</a:t>
            </a:r>
          </a:p>
          <a:p>
            <a:pPr eaLnBrk="1" hangingPunct="1"/>
            <a:endParaRPr lang="en-US" altLang="en-US">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a:latin typeface="Verdana" panose="020B0604030504040204" pitchFamily="34" charset="0"/>
                <a:ea typeface="Verdana" panose="020B0604030504040204" pitchFamily="34" charset="0"/>
                <a:cs typeface="Verdana" panose="020B0604030504040204" pitchFamily="34" charset="0"/>
              </a:rPr>
              <a:t>They may then revise or refine their draft.</a:t>
            </a:r>
          </a:p>
          <a:p>
            <a:pPr eaLnBrk="1" hangingPunct="1"/>
            <a:endParaRPr lang="en-US" altLang="en-US"/>
          </a:p>
        </p:txBody>
      </p:sp>
    </p:spTree>
    <p:extLst>
      <p:ext uri="{BB962C8B-B14F-4D97-AF65-F5344CB8AC3E}">
        <p14:creationId xmlns:p14="http://schemas.microsoft.com/office/powerpoint/2010/main" val="2114009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idx="4294967295"/>
          </p:nvPr>
        </p:nvSpPr>
        <p:spPr>
          <a:xfrm>
            <a:off x="2209800" y="0"/>
            <a:ext cx="7772400" cy="1143000"/>
          </a:xfrm>
        </p:spPr>
        <p:txBody>
          <a:bodyPr/>
          <a:lstStyle/>
          <a:p>
            <a:r>
              <a:rPr lang="en-US" altLang="en-US" sz="3200" dirty="0">
                <a:latin typeface="Verdana" panose="020B0604030504040204" pitchFamily="34" charset="0"/>
                <a:ea typeface="Verdana" panose="020B0604030504040204" pitchFamily="34" charset="0"/>
                <a:cs typeface="Verdana" panose="020B0604030504040204" pitchFamily="34" charset="0"/>
              </a:rPr>
              <a:t>WAC approaches in Geology courses</a:t>
            </a:r>
          </a:p>
        </p:txBody>
      </p:sp>
      <p:sp>
        <p:nvSpPr>
          <p:cNvPr id="3" name="TextBox 2"/>
          <p:cNvSpPr txBox="1">
            <a:spLocks noChangeArrowheads="1"/>
          </p:cNvSpPr>
          <p:nvPr/>
        </p:nvSpPr>
        <p:spPr bwMode="auto">
          <a:xfrm>
            <a:off x="2209801" y="3200400"/>
            <a:ext cx="79168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800100" indent="-3429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The WAC writing component includes</a:t>
            </a:r>
          </a:p>
          <a:p>
            <a:pPr lvl="1" eaLnBrk="1" hangingPunct="1">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short, quick, low-stakes writing assignments</a:t>
            </a:r>
          </a:p>
          <a:p>
            <a:pPr lvl="1" eaLnBrk="1" hangingPunct="1">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editing the writing of other students</a:t>
            </a:r>
          </a:p>
          <a:p>
            <a:pPr lvl="1" eaLnBrk="1" hangingPunct="1">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self-reflection writing (1-2 pages)</a:t>
            </a:r>
          </a:p>
          <a:p>
            <a:pPr lvl="1" eaLnBrk="1" hangingPunct="1">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topical essays (longer)</a:t>
            </a:r>
          </a:p>
          <a:p>
            <a:pPr lvl="1" eaLnBrk="1" hangingPunct="1">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cs typeface="Verdana" panose="020B0604030504040204" pitchFamily="34" charset="0"/>
              </a:rPr>
              <a:t>a lab report with interpretation &amp; synthesis</a:t>
            </a:r>
          </a:p>
        </p:txBody>
      </p:sp>
      <p:sp>
        <p:nvSpPr>
          <p:cNvPr id="2052" name="TextBox 3"/>
          <p:cNvSpPr txBox="1">
            <a:spLocks noChangeArrowheads="1"/>
          </p:cNvSpPr>
          <p:nvPr/>
        </p:nvSpPr>
        <p:spPr bwMode="auto">
          <a:xfrm>
            <a:off x="2209801" y="1295400"/>
            <a:ext cx="728507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Sedimentology &amp; Stratigraphy    EEES 3220</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is a required course for </a:t>
            </a:r>
            <a:r>
              <a:rPr lang="en-US" altLang="en-US" dirty="0">
                <a:latin typeface="Verdana" panose="020B0604030504040204" pitchFamily="34" charset="0"/>
                <a:ea typeface="Verdana" panose="020B0604030504040204" pitchFamily="34" charset="0"/>
                <a:cs typeface="Verdana" panose="020B0604030504040204" pitchFamily="34" charset="0"/>
              </a:rPr>
              <a:t>Geology </a:t>
            </a:r>
            <a:r>
              <a:rPr lang="en-US" altLang="en-US" dirty="0">
                <a:latin typeface="Verdana" panose="020B0604030504040204" pitchFamily="34" charset="0"/>
                <a:ea typeface="Verdana" panose="020B0604030504040204" pitchFamily="34" charset="0"/>
                <a:cs typeface="Verdana" panose="020B0604030504040204" pitchFamily="34" charset="0"/>
              </a:rPr>
              <a:t>majors</a:t>
            </a:r>
          </a:p>
          <a:p>
            <a:pPr eaLnBrk="1" hangingPunct="1"/>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They usually take it sophomore or junior year</a:t>
            </a:r>
          </a:p>
        </p:txBody>
      </p:sp>
    </p:spTree>
    <p:extLst>
      <p:ext uri="{BB962C8B-B14F-4D97-AF65-F5344CB8AC3E}">
        <p14:creationId xmlns:p14="http://schemas.microsoft.com/office/powerpoint/2010/main" val="389610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524000" y="0"/>
            <a:ext cx="9144000" cy="1143000"/>
          </a:xfrm>
        </p:spPr>
        <p:txBody>
          <a:bodyPr/>
          <a:lstStyle/>
          <a:p>
            <a:r>
              <a:rPr lang="en-US" altLang="en-US" sz="3000" dirty="0">
                <a:latin typeface="Verdana" panose="020B0604030504040204" pitchFamily="34" charset="0"/>
                <a:ea typeface="Verdana" panose="020B0604030504040204" pitchFamily="34" charset="0"/>
                <a:cs typeface="Verdana" panose="020B0604030504040204" pitchFamily="34" charset="0"/>
              </a:rPr>
              <a:t>Self reflection – thinking about the discipline</a:t>
            </a:r>
          </a:p>
        </p:txBody>
      </p:sp>
      <p:sp>
        <p:nvSpPr>
          <p:cNvPr id="4099" name="TextBox 2"/>
          <p:cNvSpPr txBox="1">
            <a:spLocks noChangeArrowheads="1"/>
          </p:cNvSpPr>
          <p:nvPr/>
        </p:nvSpPr>
        <p:spPr bwMode="auto">
          <a:xfrm>
            <a:off x="1676401" y="2005548"/>
            <a:ext cx="85106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Answer </a:t>
            </a:r>
            <a:r>
              <a:rPr lang="en-US" altLang="en-US" sz="2000" dirty="0">
                <a:latin typeface="Verdana" panose="020B0604030504040204" pitchFamily="34" charset="0"/>
                <a:ea typeface="Verdana" panose="020B0604030504040204" pitchFamily="34" charset="0"/>
                <a:cs typeface="Verdana" panose="020B0604030504040204" pitchFamily="34" charset="0"/>
              </a:rPr>
              <a:t>the following questions without referring to the textbook</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    or any other reference.</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 </a:t>
            </a:r>
          </a:p>
          <a:p>
            <a:pPr eaLnBrk="1" hangingPunct="1"/>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i="1" dirty="0">
                <a:latin typeface="Verdana" panose="020B0604030504040204" pitchFamily="34" charset="0"/>
                <a:ea typeface="Verdana" panose="020B0604030504040204" pitchFamily="34" charset="0"/>
                <a:cs typeface="Verdana" panose="020B0604030504040204" pitchFamily="34" charset="0"/>
              </a:rPr>
              <a:t>What </a:t>
            </a:r>
            <a:r>
              <a:rPr lang="en-US" altLang="en-US" sz="2000" i="1" dirty="0">
                <a:latin typeface="Verdana" panose="020B0604030504040204" pitchFamily="34" charset="0"/>
                <a:ea typeface="Verdana" panose="020B0604030504040204" pitchFamily="34" charset="0"/>
                <a:cs typeface="Verdana" panose="020B0604030504040204" pitchFamily="34" charset="0"/>
              </a:rPr>
              <a:t>is stratigraphy as it relates to sediments and </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sedimentary rocks?</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What </a:t>
            </a:r>
            <a:r>
              <a:rPr lang="en-US" altLang="en-US" sz="2000" i="1" dirty="0">
                <a:latin typeface="Verdana" panose="020B0604030504040204" pitchFamily="34" charset="0"/>
                <a:ea typeface="Verdana" panose="020B0604030504040204" pitchFamily="34" charset="0"/>
                <a:cs typeface="Verdana" panose="020B0604030504040204" pitchFamily="34" charset="0"/>
              </a:rPr>
              <a:t>is the importance of stratigraphy to the subdisciplines</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of Earth Science?</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What </a:t>
            </a:r>
            <a:r>
              <a:rPr lang="en-US" altLang="en-US" sz="2000" i="1" dirty="0">
                <a:latin typeface="Verdana" panose="020B0604030504040204" pitchFamily="34" charset="0"/>
                <a:ea typeface="Verdana" panose="020B0604030504040204" pitchFamily="34" charset="0"/>
                <a:cs typeface="Verdana" panose="020B0604030504040204" pitchFamily="34" charset="0"/>
              </a:rPr>
              <a:t>is the importance of stratigraphy more broadly to the </a:t>
            </a:r>
          </a:p>
          <a:p>
            <a:pPr eaLnBrk="1" hangingPunct="1"/>
            <a:r>
              <a:rPr lang="en-US" altLang="en-US" sz="2000" i="1" dirty="0">
                <a:latin typeface="Verdana" panose="020B0604030504040204" pitchFamily="34" charset="0"/>
                <a:ea typeface="Verdana" panose="020B0604030504040204" pitchFamily="34" charset="0"/>
                <a:cs typeface="Verdana" panose="020B0604030504040204" pitchFamily="34" charset="0"/>
              </a:rPr>
              <a:t>    Environmental Sciences?</a:t>
            </a:r>
          </a:p>
          <a:p>
            <a:pPr eaLnBrk="1" hangingPunct="1"/>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1981200" y="1143000"/>
            <a:ext cx="2672526" cy="369332"/>
          </a:xfrm>
          <a:prstGeom prst="rect">
            <a:avLst/>
          </a:prstGeom>
          <a:noFill/>
        </p:spPr>
        <p:txBody>
          <a:bodyPr wrap="none" rtlCol="0">
            <a:spAutoFit/>
          </a:bodyPr>
          <a:lstStyle/>
          <a:p>
            <a:pPr eaLnBrk="1" hangingPunct="1"/>
            <a:r>
              <a:rPr lang="en-US" altLang="en-US" i="1" dirty="0">
                <a:latin typeface="Verdana" panose="020B0604030504040204" pitchFamily="34" charset="0"/>
                <a:ea typeface="Verdana" panose="020B0604030504040204" pitchFamily="34" charset="0"/>
                <a:cs typeface="Verdana" panose="020B0604030504040204" pitchFamily="34" charset="0"/>
              </a:rPr>
              <a:t>What is stratigraphy</a:t>
            </a:r>
            <a:r>
              <a:rPr lang="en-US" altLang="en-US" i="1" dirty="0">
                <a:latin typeface="Verdana" panose="020B0604030504040204" pitchFamily="34" charset="0"/>
                <a:ea typeface="Verdana" panose="020B0604030504040204" pitchFamily="34" charset="0"/>
                <a:cs typeface="Verdana" panose="020B0604030504040204" pitchFamily="34" charset="0"/>
              </a:rPr>
              <a:t>?</a:t>
            </a:r>
            <a:endParaRPr lang="en-US" alt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638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G:\Krantzcomp_backup_05jun08\teaching\Bedrock text from\earth.imagico.india2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p:cNvSpPr txBox="1">
            <a:spLocks noChangeArrowheads="1"/>
          </p:cNvSpPr>
          <p:nvPr/>
        </p:nvSpPr>
        <p:spPr bwMode="auto">
          <a:xfrm>
            <a:off x="1828800" y="107951"/>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solidFill>
                  <a:schemeClr val="folHlink"/>
                </a:solidFill>
                <a:latin typeface="Palatino Linotype" panose="02040502050505030304" pitchFamily="18" charset="0"/>
                <a:cs typeface="Times New Roman" panose="02020603050405020304" pitchFamily="18" charset="0"/>
              </a:rPr>
              <a:t>But India is really far older. In the days of the prehistoric ocean the southern part of the peninsula already existed, and the high places of Dravidia have been land since land began, </a:t>
            </a:r>
            <a:endParaRPr lang="en-US" altLang="en-US">
              <a:solidFill>
                <a:schemeClr val="folHlink"/>
              </a:solidFill>
              <a:latin typeface="Palatino Linotype" panose="02040502050505030304" pitchFamily="18" charset="0"/>
            </a:endParaRPr>
          </a:p>
        </p:txBody>
      </p:sp>
      <p:sp>
        <p:nvSpPr>
          <p:cNvPr id="6148" name="Text Box 4"/>
          <p:cNvSpPr txBox="1">
            <a:spLocks noChangeArrowheads="1"/>
          </p:cNvSpPr>
          <p:nvPr/>
        </p:nvSpPr>
        <p:spPr bwMode="auto">
          <a:xfrm>
            <a:off x="3733801" y="3733800"/>
            <a:ext cx="5502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solidFill>
                  <a:schemeClr val="folHlink"/>
                </a:solidFill>
                <a:latin typeface="Palatino Linotype" panose="02040502050505030304" pitchFamily="18" charset="0"/>
                <a:cs typeface="Times New Roman" panose="02020603050405020304" pitchFamily="18" charset="0"/>
              </a:rPr>
              <a:t>and have seen on the one side the sinking of a continent that joined them to Africa, and on the other the upheaval of the Himalayas from a sea.</a:t>
            </a:r>
            <a:r>
              <a:rPr lang="en-US" altLang="en-US" dirty="0">
                <a:solidFill>
                  <a:schemeClr val="folHlink"/>
                </a:solidFill>
                <a:latin typeface="Palatino Linotype" panose="02040502050505030304" pitchFamily="18" charset="0"/>
              </a:rPr>
              <a:t> </a:t>
            </a:r>
            <a:endParaRPr lang="en-US" altLang="en-US" dirty="0"/>
          </a:p>
        </p:txBody>
      </p:sp>
    </p:spTree>
    <p:extLst>
      <p:ext uri="{BB962C8B-B14F-4D97-AF65-F5344CB8AC3E}">
        <p14:creationId xmlns:p14="http://schemas.microsoft.com/office/powerpoint/2010/main" val="538545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2209800" y="0"/>
            <a:ext cx="7772400" cy="1143000"/>
          </a:xfrm>
        </p:spPr>
        <p:txBody>
          <a:bodyPr/>
          <a:lstStyle/>
          <a:p>
            <a:r>
              <a:rPr lang="en-US" altLang="en-US" sz="3200">
                <a:latin typeface="Verdana" panose="020B0604030504040204" pitchFamily="34" charset="0"/>
                <a:ea typeface="Verdana" panose="020B0604030504040204" pitchFamily="34" charset="0"/>
                <a:cs typeface="Verdana" panose="020B0604030504040204" pitchFamily="34" charset="0"/>
              </a:rPr>
              <a:t>Examples from the masters</a:t>
            </a:r>
          </a:p>
        </p:txBody>
      </p:sp>
      <p:sp>
        <p:nvSpPr>
          <p:cNvPr id="5123" name="TextBox 2"/>
          <p:cNvSpPr txBox="1">
            <a:spLocks noChangeArrowheads="1"/>
          </p:cNvSpPr>
          <p:nvPr/>
        </p:nvSpPr>
        <p:spPr bwMode="auto">
          <a:xfrm>
            <a:off x="3054553" y="1140489"/>
            <a:ext cx="3502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E.M. Forster </a:t>
            </a:r>
            <a:r>
              <a:rPr lang="en-US" altLang="en-US" dirty="0">
                <a:latin typeface="Verdana" panose="020B0604030504040204" pitchFamily="34" charset="0"/>
                <a:ea typeface="Verdana" panose="020B0604030504040204" pitchFamily="34" charset="0"/>
                <a:cs typeface="Verdana" panose="020B0604030504040204" pitchFamily="34" charset="0"/>
              </a:rPr>
              <a:t>  1924</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i="1" dirty="0">
                <a:latin typeface="Verdana" panose="020B0604030504040204" pitchFamily="34" charset="0"/>
                <a:ea typeface="Verdana" panose="020B0604030504040204" pitchFamily="34" charset="0"/>
                <a:cs typeface="Verdana" panose="020B0604030504040204" pitchFamily="34" charset="0"/>
              </a:rPr>
              <a:t>A Passage to </a:t>
            </a:r>
            <a:r>
              <a:rPr lang="en-US" altLang="en-US" i="1" dirty="0">
                <a:latin typeface="Verdana" panose="020B0604030504040204" pitchFamily="34" charset="0"/>
                <a:ea typeface="Verdana" panose="020B0604030504040204" pitchFamily="34" charset="0"/>
                <a:cs typeface="Verdana" panose="020B0604030504040204" pitchFamily="34" charset="0"/>
              </a:rPr>
              <a:t>India</a:t>
            </a:r>
            <a:endParaRPr lang="en-US" altLang="en-US" i="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95" y="1143001"/>
            <a:ext cx="1857375" cy="2790825"/>
          </a:xfrm>
          <a:prstGeom prst="rect">
            <a:avLst/>
          </a:prstGeom>
        </p:spPr>
      </p:pic>
      <p:grpSp>
        <p:nvGrpSpPr>
          <p:cNvPr id="6" name="Group 5"/>
          <p:cNvGrpSpPr/>
          <p:nvPr/>
        </p:nvGrpSpPr>
        <p:grpSpPr>
          <a:xfrm>
            <a:off x="2057400" y="3124200"/>
            <a:ext cx="4496958" cy="3617976"/>
            <a:chOff x="533400" y="3124200"/>
            <a:chExt cx="4496958" cy="3617976"/>
          </a:xfrm>
        </p:grpSpPr>
        <p:sp>
          <p:nvSpPr>
            <p:cNvPr id="2" name="TextBox 1"/>
            <p:cNvSpPr txBox="1"/>
            <p:nvPr/>
          </p:nvSpPr>
          <p:spPr>
            <a:xfrm>
              <a:off x="685800" y="3124200"/>
              <a:ext cx="2946640" cy="646331"/>
            </a:xfrm>
            <a:prstGeom prst="rect">
              <a:avLst/>
            </a:prstGeom>
            <a:noFill/>
          </p:spPr>
          <p:txBody>
            <a:bodyPr wrap="none" rtlCol="0">
              <a:spAutoFit/>
            </a:bodyPr>
            <a:lstStyle/>
            <a:p>
              <a:r>
                <a:rPr lang="en-US" altLang="en-US" dirty="0">
                  <a:latin typeface="Verdana" panose="020B0604030504040204" pitchFamily="34" charset="0"/>
                  <a:ea typeface="Verdana" panose="020B0604030504040204" pitchFamily="34" charset="0"/>
                  <a:cs typeface="Verdana" panose="020B0604030504040204" pitchFamily="34" charset="0"/>
                </a:rPr>
                <a:t>John McPhee  1989</a:t>
              </a:r>
            </a:p>
            <a:p>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i="1" dirty="0">
                  <a:latin typeface="Verdana" panose="020B0604030504040204" pitchFamily="34" charset="0"/>
                  <a:ea typeface="Verdana" panose="020B0604030504040204" pitchFamily="34" charset="0"/>
                  <a:cs typeface="Verdana" panose="020B0604030504040204" pitchFamily="34" charset="0"/>
                </a:rPr>
                <a:t>The Control of Nature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998976"/>
              <a:ext cx="2339616"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1558" y="3998976"/>
              <a:ext cx="1828800" cy="2736112"/>
            </a:xfrm>
            <a:prstGeom prst="rect">
              <a:avLst/>
            </a:prstGeom>
          </p:spPr>
        </p:pic>
      </p:grpSp>
      <p:sp>
        <p:nvSpPr>
          <p:cNvPr id="8" name="TextBox 7"/>
          <p:cNvSpPr txBox="1"/>
          <p:nvPr/>
        </p:nvSpPr>
        <p:spPr>
          <a:xfrm>
            <a:off x="6882901" y="4419601"/>
            <a:ext cx="2903359" cy="1384995"/>
          </a:xfrm>
          <a:prstGeom prst="rect">
            <a:avLst/>
          </a:prstGeom>
          <a:noFill/>
        </p:spPr>
        <p:txBody>
          <a:bodyPr wrap="none" rtlCol="0">
            <a:spAutoFit/>
          </a:bodyPr>
          <a:lstStyle/>
          <a:p>
            <a:r>
              <a:rPr lang="en-US" altLang="en-US" dirty="0">
                <a:latin typeface="Verdana" panose="020B0604030504040204" pitchFamily="34" charset="0"/>
                <a:ea typeface="Verdana" panose="020B0604030504040204" pitchFamily="34" charset="0"/>
                <a:cs typeface="Verdana" panose="020B0604030504040204" pitchFamily="34" charset="0"/>
              </a:rPr>
              <a:t>Three essays, including</a:t>
            </a:r>
          </a:p>
          <a:p>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i="1" dirty="0">
                <a:latin typeface="Verdana" panose="020B0604030504040204" pitchFamily="34" charset="0"/>
                <a:ea typeface="Verdana" panose="020B0604030504040204" pitchFamily="34" charset="0"/>
                <a:cs typeface="Verdana" panose="020B0604030504040204" pitchFamily="34" charset="0"/>
              </a:rPr>
              <a:t>Los Angeles Against</a:t>
            </a:r>
          </a:p>
          <a:p>
            <a:r>
              <a:rPr lang="en-US" altLang="en-US" i="1" dirty="0">
                <a:latin typeface="Verdana" panose="020B0604030504040204" pitchFamily="34" charset="0"/>
                <a:ea typeface="Verdana" panose="020B0604030504040204" pitchFamily="34" charset="0"/>
                <a:cs typeface="Verdana" panose="020B0604030504040204" pitchFamily="34" charset="0"/>
              </a:rPr>
              <a:t> </a:t>
            </a:r>
            <a:r>
              <a:rPr lang="en-US" altLang="en-US" i="1" dirty="0">
                <a:latin typeface="Verdana" panose="020B0604030504040204" pitchFamily="34" charset="0"/>
                <a:ea typeface="Verdana" panose="020B0604030504040204" pitchFamily="34" charset="0"/>
                <a:cs typeface="Verdana" panose="020B0604030504040204" pitchFamily="34" charset="0"/>
              </a:rPr>
              <a:t>   the Mountains</a:t>
            </a:r>
            <a:endParaRPr lang="en-US" altLang="en-US" dirty="0">
              <a:latin typeface="Verdana" panose="020B0604030504040204" pitchFamily="34" charset="0"/>
              <a:ea typeface="Verdana" panose="020B0604030504040204" pitchFamily="34" charset="0"/>
              <a:cs typeface="Verdana" panose="020B0604030504040204" pitchFamily="34" charset="0"/>
            </a:endParaRPr>
          </a:p>
          <a:p>
            <a:endParaRPr lang="en-US" altLang="en-US" sz="1200" dirty="0">
              <a:latin typeface="Verdana" panose="020B0604030504040204" pitchFamily="34" charset="0"/>
              <a:ea typeface="Verdana" panose="020B0604030504040204" pitchFamily="34" charset="0"/>
              <a:cs typeface="Verdana" panose="020B0604030504040204" pitchFamily="34" charset="0"/>
            </a:endParaRPr>
          </a:p>
          <a:p>
            <a:r>
              <a:rPr lang="en-US" altLang="en-US" dirty="0">
                <a:latin typeface="Verdana" panose="020B0604030504040204" pitchFamily="34" charset="0"/>
                <a:ea typeface="Verdana" panose="020B0604030504040204" pitchFamily="34" charset="0"/>
                <a:cs typeface="Verdana" panose="020B0604030504040204" pitchFamily="34" charset="0"/>
              </a:rPr>
              <a:t>    (San Gabriel Mts.)</a:t>
            </a:r>
          </a:p>
        </p:txBody>
      </p:sp>
    </p:spTree>
    <p:extLst>
      <p:ext uri="{BB962C8B-B14F-4D97-AF65-F5344CB8AC3E}">
        <p14:creationId xmlns:p14="http://schemas.microsoft.com/office/powerpoint/2010/main" val="183698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1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1"/>
            <a:ext cx="9144000" cy="5943600"/>
          </a:xfrm>
          <a:prstGeom prst="rect">
            <a:avLst/>
          </a:prstGeom>
        </p:spPr>
      </p:pic>
      <p:sp>
        <p:nvSpPr>
          <p:cNvPr id="18434" name="Title 1"/>
          <p:cNvSpPr>
            <a:spLocks noGrp="1"/>
          </p:cNvSpPr>
          <p:nvPr>
            <p:ph type="title" idx="4294967295"/>
          </p:nvPr>
        </p:nvSpPr>
        <p:spPr>
          <a:xfrm>
            <a:off x="2209800" y="0"/>
            <a:ext cx="7772400" cy="1143000"/>
          </a:xfrm>
        </p:spPr>
        <p:txBody>
          <a:bodyPr/>
          <a:lstStyle/>
          <a:p>
            <a:r>
              <a:rPr lang="en-US" altLang="en-US" sz="3200">
                <a:latin typeface="Verdana" panose="020B0604030504040204" pitchFamily="34" charset="0"/>
                <a:ea typeface="Verdana" panose="020B0604030504040204" pitchFamily="34" charset="0"/>
                <a:cs typeface="Verdana" panose="020B0604030504040204" pitchFamily="34" charset="0"/>
              </a:rPr>
              <a:t>Writing as a professional geologist</a:t>
            </a:r>
          </a:p>
        </p:txBody>
      </p:sp>
      <p:sp>
        <p:nvSpPr>
          <p:cNvPr id="18436" name="TextBox 3"/>
          <p:cNvSpPr txBox="1">
            <a:spLocks noChangeArrowheads="1"/>
          </p:cNvSpPr>
          <p:nvPr/>
        </p:nvSpPr>
        <p:spPr bwMode="auto">
          <a:xfrm>
            <a:off x="3792538" y="990601"/>
            <a:ext cx="558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Los Angeles Against the Mountains</a:t>
            </a:r>
          </a:p>
        </p:txBody>
      </p:sp>
    </p:spTree>
    <p:extLst>
      <p:ext uri="{BB962C8B-B14F-4D97-AF65-F5344CB8AC3E}">
        <p14:creationId xmlns:p14="http://schemas.microsoft.com/office/powerpoint/2010/main" val="142383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2209800" y="0"/>
            <a:ext cx="7772400" cy="1143000"/>
          </a:xfrm>
        </p:spPr>
        <p:txBody>
          <a:bodyPr/>
          <a:lstStyle/>
          <a:p>
            <a:r>
              <a:rPr lang="en-US" altLang="en-US" sz="3200">
                <a:latin typeface="Verdana" panose="020B0604030504040204" pitchFamily="34" charset="0"/>
                <a:ea typeface="Verdana" panose="020B0604030504040204" pitchFamily="34" charset="0"/>
                <a:cs typeface="Verdana" panose="020B0604030504040204" pitchFamily="34" charset="0"/>
              </a:rPr>
              <a:t>Writing as a professional geologist</a:t>
            </a:r>
          </a:p>
        </p:txBody>
      </p:sp>
      <p:sp>
        <p:nvSpPr>
          <p:cNvPr id="3" name="TextBox 2"/>
          <p:cNvSpPr txBox="1">
            <a:spLocks noChangeArrowheads="1"/>
          </p:cNvSpPr>
          <p:nvPr/>
        </p:nvSpPr>
        <p:spPr bwMode="auto">
          <a:xfrm>
            <a:off x="2514600" y="2209801"/>
            <a:ext cx="74041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Written deposition submitted to a municipal</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zoning commission </a:t>
            </a:r>
          </a:p>
          <a:p>
            <a:pPr eaLnBrk="1" hangingPunct="1"/>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Assess the potential hazards from debris flows</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to a proposed housing development</a:t>
            </a:r>
          </a:p>
        </p:txBody>
      </p:sp>
      <p:sp>
        <p:nvSpPr>
          <p:cNvPr id="18436" name="TextBox 3"/>
          <p:cNvSpPr txBox="1">
            <a:spLocks noChangeArrowheads="1"/>
          </p:cNvSpPr>
          <p:nvPr/>
        </p:nvSpPr>
        <p:spPr bwMode="auto">
          <a:xfrm>
            <a:off x="2514601" y="1219201"/>
            <a:ext cx="5580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latin typeface="Verdana" panose="020B0604030504040204" pitchFamily="34" charset="0"/>
                <a:ea typeface="Verdana" panose="020B0604030504040204" pitchFamily="34" charset="0"/>
                <a:cs typeface="Verdana" panose="020B0604030504040204" pitchFamily="34" charset="0"/>
              </a:rPr>
              <a:t>Los Angeles Against the Mountains</a:t>
            </a:r>
          </a:p>
        </p:txBody>
      </p:sp>
    </p:spTree>
    <p:extLst>
      <p:ext uri="{BB962C8B-B14F-4D97-AF65-F5344CB8AC3E}">
        <p14:creationId xmlns:p14="http://schemas.microsoft.com/office/powerpoint/2010/main" val="93108660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G:\Krantzcomp_backup_05jun08\teaching\Bedrock text from\55687261.pbasefeb2006HimalayanrangeBetweenAlmoraandRanikhet2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1905000" y="1654176"/>
            <a:ext cx="861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A topical essay, after presentation and </a:t>
            </a:r>
            <a:r>
              <a:rPr lang="en-US" altLang="en-US" dirty="0">
                <a:latin typeface="Verdana" panose="020B0604030504040204" pitchFamily="34" charset="0"/>
                <a:ea typeface="Verdana" panose="020B0604030504040204" pitchFamily="34" charset="0"/>
                <a:cs typeface="Verdana" panose="020B0604030504040204" pitchFamily="34" charset="0"/>
              </a:rPr>
              <a:t>discussion</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in class.</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1"/>
          <p:cNvSpPr txBox="1">
            <a:spLocks/>
          </p:cNvSpPr>
          <p:nvPr/>
        </p:nvSpPr>
        <p:spPr bwMode="auto">
          <a:xfrm>
            <a:off x="2209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altLang="en-US" sz="3200" i="1" kern="0">
                <a:latin typeface="Verdana" panose="020B0604030504040204" pitchFamily="34" charset="0"/>
                <a:ea typeface="Verdana" panose="020B0604030504040204" pitchFamily="34" charset="0"/>
                <a:cs typeface="Verdana" panose="020B0604030504040204" pitchFamily="34" charset="0"/>
              </a:rPr>
              <a:t>Tearing Down the Mountains</a:t>
            </a:r>
            <a:endParaRPr lang="en-US" altLang="en-US" sz="3200" i="1"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234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654175"/>
            <a:ext cx="8610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A topical essay, after presentation and </a:t>
            </a:r>
            <a:r>
              <a:rPr lang="en-US" altLang="en-US" dirty="0">
                <a:latin typeface="Verdana" panose="020B0604030504040204" pitchFamily="34" charset="0"/>
                <a:ea typeface="Verdana" panose="020B0604030504040204" pitchFamily="34" charset="0"/>
                <a:cs typeface="Verdana" panose="020B0604030504040204" pitchFamily="34" charset="0"/>
              </a:rPr>
              <a:t>discussion</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in class.    </a:t>
            </a:r>
            <a:r>
              <a:rPr lang="en-US" altLang="en-US" b="1" i="1" dirty="0">
                <a:latin typeface="Verdana" panose="020B0604030504040204" pitchFamily="34" charset="0"/>
                <a:ea typeface="Verdana" panose="020B0604030504040204" pitchFamily="34" charset="0"/>
                <a:cs typeface="Verdana" panose="020B0604030504040204" pitchFamily="34" charset="0"/>
              </a:rPr>
              <a:t>Synthesis</a:t>
            </a:r>
            <a:r>
              <a:rPr lang="en-US" altLang="en-US" dirty="0">
                <a:latin typeface="Verdana" panose="020B0604030504040204" pitchFamily="34" charset="0"/>
                <a:ea typeface="Verdana" panose="020B0604030504040204" pitchFamily="34" charset="0"/>
                <a:cs typeface="Verdana" panose="020B0604030504040204" pitchFamily="34" charset="0"/>
              </a:rPr>
              <a:t> – late in the semester.</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u="sng" dirty="0">
                <a:latin typeface="Verdana" panose="020B0604030504040204" pitchFamily="34" charset="0"/>
                <a:ea typeface="Verdana" panose="020B0604030504040204" pitchFamily="34" charset="0"/>
                <a:cs typeface="Verdana" panose="020B0604030504040204" pitchFamily="34" charset="0"/>
              </a:rPr>
              <a:t>Context for the students</a:t>
            </a:r>
            <a:r>
              <a:rPr lang="en-US" altLang="en-US" dirty="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Explain the </a:t>
            </a:r>
            <a:r>
              <a:rPr lang="en-US" altLang="en-US" dirty="0">
                <a:latin typeface="Verdana" panose="020B0604030504040204" pitchFamily="34" charset="0"/>
                <a:ea typeface="Verdana" panose="020B0604030504040204" pitchFamily="34" charset="0"/>
                <a:cs typeface="Verdana" panose="020B0604030504040204" pitchFamily="34" charset="0"/>
              </a:rPr>
              <a:t>main </a:t>
            </a:r>
            <a:r>
              <a:rPr lang="en-US" altLang="en-US" dirty="0">
                <a:latin typeface="Verdana" panose="020B0604030504040204" pitchFamily="34" charset="0"/>
                <a:ea typeface="Verdana" panose="020B0604030504040204" pitchFamily="34" charset="0"/>
                <a:cs typeface="Verdana" panose="020B0604030504040204" pitchFamily="34" charset="0"/>
              </a:rPr>
              <a:t>processes, starting with uplift of</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the Himalayas, the forces of erosion, transport </a:t>
            </a:r>
            <a:r>
              <a:rPr lang="en-US" altLang="en-US" dirty="0">
                <a:latin typeface="Verdana" panose="020B0604030504040204" pitchFamily="34" charset="0"/>
                <a:ea typeface="Verdana" panose="020B0604030504040204" pitchFamily="34" charset="0"/>
                <a:cs typeface="Verdana" panose="020B0604030504040204" pitchFamily="34" charset="0"/>
              </a:rPr>
              <a:t>of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sediment by the </a:t>
            </a:r>
            <a:r>
              <a:rPr lang="en-US" altLang="en-US" dirty="0">
                <a:latin typeface="Verdana" panose="020B0604030504040204" pitchFamily="34" charset="0"/>
                <a:ea typeface="Verdana" panose="020B0604030504040204" pitchFamily="34" charset="0"/>
                <a:cs typeface="Verdana" panose="020B0604030504040204" pitchFamily="34" charset="0"/>
              </a:rPr>
              <a:t>Ganges-Brahmaputra </a:t>
            </a:r>
            <a:r>
              <a:rPr lang="en-US" altLang="en-US" dirty="0">
                <a:latin typeface="Verdana" panose="020B0604030504040204" pitchFamily="34" charset="0"/>
                <a:ea typeface="Verdana" panose="020B0604030504040204" pitchFamily="34" charset="0"/>
                <a:cs typeface="Verdana" panose="020B0604030504040204" pitchFamily="34" charset="0"/>
              </a:rPr>
              <a:t>River system, </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 deposition to </a:t>
            </a:r>
            <a:r>
              <a:rPr lang="en-US" altLang="en-US" dirty="0">
                <a:latin typeface="Verdana" panose="020B0604030504040204" pitchFamily="34" charset="0"/>
                <a:ea typeface="Verdana" panose="020B0604030504040204" pitchFamily="34" charset="0"/>
                <a:cs typeface="Verdana" panose="020B0604030504040204" pitchFamily="34" charset="0"/>
              </a:rPr>
              <a:t>form the Ganges </a:t>
            </a:r>
            <a:r>
              <a:rPr lang="en-US" altLang="en-US" dirty="0">
                <a:latin typeface="Verdana" panose="020B0604030504040204" pitchFamily="34" charset="0"/>
                <a:ea typeface="Verdana" panose="020B0604030504040204" pitchFamily="34" charset="0"/>
                <a:cs typeface="Verdana" panose="020B0604030504040204" pitchFamily="34" charset="0"/>
              </a:rPr>
              <a:t>Delta, </a:t>
            </a:r>
            <a:r>
              <a:rPr lang="en-US" altLang="en-US" dirty="0">
                <a:latin typeface="Verdana" panose="020B0604030504040204" pitchFamily="34" charset="0"/>
                <a:ea typeface="Verdana" panose="020B0604030504040204" pitchFamily="34" charset="0"/>
                <a:cs typeface="Verdana" panose="020B0604030504040204" pitchFamily="34" charset="0"/>
              </a:rPr>
              <a:t>and </a:t>
            </a:r>
            <a:r>
              <a:rPr lang="en-US" altLang="en-US" dirty="0">
                <a:latin typeface="Verdana" panose="020B0604030504040204" pitchFamily="34" charset="0"/>
                <a:ea typeface="Verdana" panose="020B0604030504040204" pitchFamily="34" charset="0"/>
                <a:cs typeface="Verdana" panose="020B0604030504040204" pitchFamily="34" charset="0"/>
              </a:rPr>
              <a:t>ultimately</a:t>
            </a:r>
          </a:p>
          <a:p>
            <a:pPr eaLnBrk="1" hangingPunct="1"/>
            <a:r>
              <a:rPr lang="en-US" altLang="en-US" dirty="0">
                <a:latin typeface="Verdana" panose="020B0604030504040204" pitchFamily="34" charset="0"/>
                <a:ea typeface="Verdana" panose="020B0604030504040204" pitchFamily="34" charset="0"/>
                <a:cs typeface="Verdana" panose="020B0604030504040204" pitchFamily="34" charset="0"/>
              </a:rPr>
              <a:t>  burial in </a:t>
            </a:r>
            <a:r>
              <a:rPr lang="en-US" altLang="en-US" dirty="0">
                <a:latin typeface="Verdana" panose="020B0604030504040204" pitchFamily="34" charset="0"/>
                <a:ea typeface="Verdana" panose="020B0604030504040204" pitchFamily="34" charset="0"/>
                <a:cs typeface="Verdana" panose="020B0604030504040204" pitchFamily="34" charset="0"/>
              </a:rPr>
              <a:t>the </a:t>
            </a:r>
            <a:r>
              <a:rPr lang="en-US" altLang="en-US" dirty="0">
                <a:latin typeface="Verdana" panose="020B0604030504040204" pitchFamily="34" charset="0"/>
                <a:ea typeface="Verdana" panose="020B0604030504040204" pitchFamily="34" charset="0"/>
                <a:cs typeface="Verdana" panose="020B0604030504040204" pitchFamily="34" charset="0"/>
              </a:rPr>
              <a:t>deep ocean.</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7171" name="Title 1"/>
          <p:cNvSpPr>
            <a:spLocks noGrp="1"/>
          </p:cNvSpPr>
          <p:nvPr>
            <p:ph type="title" idx="4294967295"/>
          </p:nvPr>
        </p:nvSpPr>
        <p:spPr>
          <a:xfrm>
            <a:off x="2209800" y="304800"/>
            <a:ext cx="7772400" cy="1143000"/>
          </a:xfrm>
        </p:spPr>
        <p:txBody>
          <a:bodyPr/>
          <a:lstStyle/>
          <a:p>
            <a:r>
              <a:rPr lang="en-US" altLang="en-US" sz="3200" i="1" dirty="0">
                <a:latin typeface="Verdana" panose="020B0604030504040204" pitchFamily="34" charset="0"/>
                <a:ea typeface="Verdana" panose="020B0604030504040204" pitchFamily="34" charset="0"/>
                <a:cs typeface="Verdana" panose="020B0604030504040204" pitchFamily="34" charset="0"/>
              </a:rPr>
              <a:t>Tearing Down the Mountains</a:t>
            </a:r>
          </a:p>
        </p:txBody>
      </p:sp>
    </p:spTree>
    <p:extLst>
      <p:ext uri="{BB962C8B-B14F-4D97-AF65-F5344CB8AC3E}">
        <p14:creationId xmlns:p14="http://schemas.microsoft.com/office/powerpoint/2010/main" val="12700860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449</Words>
  <Application>Microsoft Macintosh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Palatino Linotype</vt:lpstr>
      <vt:lpstr>Times New Roman</vt:lpstr>
      <vt:lpstr>Verdana</vt:lpstr>
      <vt:lpstr>Office Theme</vt:lpstr>
      <vt:lpstr>Writing as a professional geologist</vt:lpstr>
      <vt:lpstr>WAC approaches in Geology courses</vt:lpstr>
      <vt:lpstr>Self reflection – thinking about the discipline</vt:lpstr>
      <vt:lpstr>PowerPoint Presentation</vt:lpstr>
      <vt:lpstr>Examples from the masters</vt:lpstr>
      <vt:lpstr>Writing as a professional geologist</vt:lpstr>
      <vt:lpstr>Writing as a professional geologist</vt:lpstr>
      <vt:lpstr>PowerPoint Presentation</vt:lpstr>
      <vt:lpstr>Tearing Down the Mountains</vt:lpstr>
      <vt:lpstr>PowerPoint Presentation</vt:lpstr>
      <vt:lpstr>PowerPoint Presentation</vt:lpstr>
      <vt:lpstr>PowerPoint Presentation</vt:lpstr>
      <vt:lpstr>PowerPoint Presentation</vt:lpstr>
      <vt:lpstr>PowerPoint Presentation</vt:lpstr>
      <vt:lpstr>Megafan at  base of Himalayas</vt:lpstr>
      <vt:lpstr>PowerPoint Presentation</vt:lpstr>
      <vt:lpstr>PowerPoint Presentation</vt:lpstr>
      <vt:lpstr>The writing task</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as a professional geologist</dc:title>
  <dc:creator>Schneider, Barbara</dc:creator>
  <cp:lastModifiedBy>Schneider, Barbara</cp:lastModifiedBy>
  <cp:revision>1</cp:revision>
  <dcterms:created xsi:type="dcterms:W3CDTF">2018-07-27T20:07:07Z</dcterms:created>
  <dcterms:modified xsi:type="dcterms:W3CDTF">2018-07-27T20:15:33Z</dcterms:modified>
</cp:coreProperties>
</file>