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71" r:id="rId8"/>
    <p:sldId id="262" r:id="rId9"/>
    <p:sldId id="263" r:id="rId10"/>
    <p:sldId id="264" r:id="rId11"/>
    <p:sldId id="265" r:id="rId12"/>
    <p:sldId id="266" r:id="rId13"/>
    <p:sldId id="267" r:id="rId14"/>
    <p:sldId id="270" r:id="rId15"/>
    <p:sldId id="268" r:id="rId16"/>
    <p:sldId id="269"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74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1"/>
    <p:restoredTop sz="82293"/>
  </p:normalViewPr>
  <p:slideViewPr>
    <p:cSldViewPr snapToGrid="0" snapToObjects="1">
      <p:cViewPr varScale="1">
        <p:scale>
          <a:sx n="122" d="100"/>
          <a:sy n="122" d="100"/>
        </p:scale>
        <p:origin x="-828" y="-90"/>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pieChart>
        <c:varyColors val="1"/>
        <c:ser>
          <c:idx val="0"/>
          <c:order val="0"/>
          <c:dLbls>
            <c:dLbl>
              <c:idx val="2"/>
              <c:numFmt formatCode="General" sourceLinked="0"/>
              <c:spPr/>
              <c:txPr>
                <a:bodyPr/>
                <a:lstStyle/>
                <a:p>
                  <a:pPr>
                    <a:defRPr/>
                  </a:pPr>
                  <a:endParaRPr lang="en-US"/>
                </a:p>
              </c:txPr>
            </c:dLbl>
            <c:spPr>
              <a:noFill/>
              <a:ln>
                <a:noFill/>
              </a:ln>
              <a:effectLst/>
            </c:spPr>
            <c:showPercent val="1"/>
            <c:showLeaderLines val="1"/>
            <c:extLst>
              <c:ext xmlns:c15="http://schemas.microsoft.com/office/drawing/2012/chart" uri="{CE6537A1-D6FC-4f65-9D91-7224C49458BB}"/>
            </c:extLst>
          </c:dLbls>
          <c:cat>
            <c:strRef>
              <c:f>'Agencies &amp; links'!$A$211:$A$217</c:f>
              <c:strCache>
                <c:ptCount val="7"/>
                <c:pt idx="0">
                  <c:v>Journal Articles</c:v>
                </c:pt>
                <c:pt idx="1">
                  <c:v>Key Stakeholders</c:v>
                </c:pt>
                <c:pt idx="2">
                  <c:v>Links</c:v>
                </c:pt>
                <c:pt idx="3">
                  <c:v>News Articles/Clips/Press Release</c:v>
                </c:pt>
                <c:pt idx="4">
                  <c:v>Policy</c:v>
                </c:pt>
                <c:pt idx="5">
                  <c:v>Presentations/Webinars</c:v>
                </c:pt>
                <c:pt idx="6">
                  <c:v>Reports</c:v>
                </c:pt>
              </c:strCache>
            </c:strRef>
          </c:cat>
          <c:val>
            <c:numRef>
              <c:f>'Agencies &amp; links'!$B$211:$B$217</c:f>
              <c:numCache>
                <c:formatCode>General</c:formatCode>
                <c:ptCount val="7"/>
                <c:pt idx="0">
                  <c:v>19</c:v>
                </c:pt>
                <c:pt idx="1">
                  <c:v>24</c:v>
                </c:pt>
                <c:pt idx="2">
                  <c:v>89</c:v>
                </c:pt>
                <c:pt idx="3">
                  <c:v>34</c:v>
                </c:pt>
                <c:pt idx="4">
                  <c:v>7</c:v>
                </c:pt>
                <c:pt idx="5">
                  <c:v>10</c:v>
                </c:pt>
                <c:pt idx="6">
                  <c:v>15</c:v>
                </c:pt>
              </c:numCache>
            </c:numRef>
          </c:val>
        </c:ser>
        <c:dLbls/>
        <c:firstSliceAng val="0"/>
      </c:pieChart>
    </c:plotArea>
    <c:legend>
      <c:legendPos val="r"/>
      <c:layout>
        <c:manualLayout>
          <c:xMode val="edge"/>
          <c:yMode val="edge"/>
          <c:x val="0.628375731879669"/>
          <c:y val="0.27566502534290704"/>
          <c:w val="0.35310563743634599"/>
          <c:h val="0.68434240048743211"/>
        </c:manualLayout>
      </c:layout>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5.7512450366781112E-2"/>
          <c:y val="3.6824277562319617E-2"/>
          <c:w val="0.92112002826569805"/>
          <c:h val="0.83960460166359829"/>
        </c:manualLayout>
      </c:layout>
      <c:barChart>
        <c:barDir val="col"/>
        <c:grouping val="clustered"/>
        <c:ser>
          <c:idx val="0"/>
          <c:order val="0"/>
          <c:cat>
            <c:strRef>
              <c:f>'Agencies &amp; links'!$A$241:$A$246</c:f>
              <c:strCache>
                <c:ptCount val="6"/>
                <c:pt idx="0">
                  <c:v>Current research</c:v>
                </c:pt>
                <c:pt idx="1">
                  <c:v>Economics and policy</c:v>
                </c:pt>
                <c:pt idx="2">
                  <c:v>Human health and toxicity</c:v>
                </c:pt>
                <c:pt idx="3">
                  <c:v>Lake Erie HABs </c:v>
                </c:pt>
                <c:pt idx="4">
                  <c:v>Land use practices</c:v>
                </c:pt>
                <c:pt idx="5">
                  <c:v>Producing safe drinking water</c:v>
                </c:pt>
              </c:strCache>
            </c:strRef>
          </c:cat>
          <c:val>
            <c:numRef>
              <c:f>'Agencies &amp; links'!$B$241:$B$246</c:f>
              <c:numCache>
                <c:formatCode>General</c:formatCode>
                <c:ptCount val="6"/>
                <c:pt idx="0">
                  <c:v>31</c:v>
                </c:pt>
                <c:pt idx="1">
                  <c:v>26</c:v>
                </c:pt>
                <c:pt idx="2">
                  <c:v>19</c:v>
                </c:pt>
                <c:pt idx="3">
                  <c:v>52</c:v>
                </c:pt>
                <c:pt idx="4">
                  <c:v>38</c:v>
                </c:pt>
                <c:pt idx="5">
                  <c:v>33</c:v>
                </c:pt>
              </c:numCache>
            </c:numRef>
          </c:val>
        </c:ser>
        <c:dLbls/>
        <c:axId val="54448128"/>
        <c:axId val="54449664"/>
      </c:barChart>
      <c:catAx>
        <c:axId val="54448128"/>
        <c:scaling>
          <c:orientation val="minMax"/>
        </c:scaling>
        <c:axPos val="b"/>
        <c:numFmt formatCode="General" sourceLinked="0"/>
        <c:tickLblPos val="nextTo"/>
        <c:crossAx val="54449664"/>
        <c:crosses val="autoZero"/>
        <c:auto val="1"/>
        <c:lblAlgn val="ctr"/>
        <c:lblOffset val="100"/>
      </c:catAx>
      <c:valAx>
        <c:axId val="54449664"/>
        <c:scaling>
          <c:orientation val="minMax"/>
        </c:scaling>
        <c:axPos val="l"/>
        <c:majorGridlines/>
        <c:numFmt formatCode="General" sourceLinked="1"/>
        <c:tickLblPos val="nextTo"/>
        <c:crossAx val="54448128"/>
        <c:crosses val="autoZero"/>
        <c:crossBetween val="between"/>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7E6C03-653F-E646-9B52-4FF21AFDE8B4}" type="datetimeFigureOut">
              <a:rPr lang="en-US" smtClean="0"/>
              <a:pPr/>
              <a:t>6/22/2016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4A1833-96C6-9643-A04E-2FBBCE28A03C}" type="slidenum">
              <a:rPr lang="en-US" smtClean="0"/>
              <a:pPr/>
              <a:t>‹#›</a:t>
            </a:fld>
            <a:endParaRPr lang="en-US"/>
          </a:p>
        </p:txBody>
      </p:sp>
    </p:spTree>
    <p:extLst>
      <p:ext uri="{BB962C8B-B14F-4D97-AF65-F5344CB8AC3E}">
        <p14:creationId xmlns:p14="http://schemas.microsoft.com/office/powerpoint/2010/main" xmlns="" val="8981392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LEC</a:t>
            </a:r>
            <a:endParaRPr lang="en-US" dirty="0"/>
          </a:p>
        </p:txBody>
      </p:sp>
      <p:sp>
        <p:nvSpPr>
          <p:cNvPr id="4" name="Slide Number Placeholder 3"/>
          <p:cNvSpPr>
            <a:spLocks noGrp="1"/>
          </p:cNvSpPr>
          <p:nvPr>
            <p:ph type="sldNum" sz="quarter" idx="10"/>
          </p:nvPr>
        </p:nvSpPr>
        <p:spPr/>
        <p:txBody>
          <a:bodyPr/>
          <a:lstStyle/>
          <a:p>
            <a:fld id="{954A1833-96C6-9643-A04E-2FBBCE28A03C}" type="slidenum">
              <a:rPr lang="en-US" smtClean="0"/>
              <a:pPr/>
              <a:t>8</a:t>
            </a:fld>
            <a:endParaRPr lang="en-US"/>
          </a:p>
        </p:txBody>
      </p:sp>
    </p:spTree>
    <p:extLst>
      <p:ext uri="{BB962C8B-B14F-4D97-AF65-F5344CB8AC3E}">
        <p14:creationId xmlns:p14="http://schemas.microsoft.com/office/powerpoint/2010/main" xmlns="" val="1408443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needs to be shortened</a:t>
            </a:r>
            <a:endParaRPr lang="en-US" dirty="0"/>
          </a:p>
        </p:txBody>
      </p:sp>
      <p:sp>
        <p:nvSpPr>
          <p:cNvPr id="4" name="Slide Number Placeholder 3"/>
          <p:cNvSpPr>
            <a:spLocks noGrp="1"/>
          </p:cNvSpPr>
          <p:nvPr>
            <p:ph type="sldNum" sz="quarter" idx="10"/>
          </p:nvPr>
        </p:nvSpPr>
        <p:spPr/>
        <p:txBody>
          <a:bodyPr/>
          <a:lstStyle/>
          <a:p>
            <a:fld id="{60609BFE-B26A-4854-A529-6CF20835983D}" type="slidenum">
              <a:rPr lang="en-US" smtClean="0"/>
              <a:pPr/>
              <a:t>32</a:t>
            </a:fld>
            <a:endParaRPr lang="en-US"/>
          </a:p>
        </p:txBody>
      </p:sp>
    </p:spTree>
    <p:extLst>
      <p:ext uri="{BB962C8B-B14F-4D97-AF65-F5344CB8AC3E}">
        <p14:creationId xmlns:p14="http://schemas.microsoft.com/office/powerpoint/2010/main" xmlns="" val="192749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00E493-F95F-4C9D-AC2F-D6B26E104F0A}" type="slidenum">
              <a:rPr lang="en-US" smtClean="0"/>
              <a:pPr/>
              <a:t>36</a:t>
            </a:fld>
            <a:endParaRPr lang="en-US"/>
          </a:p>
        </p:txBody>
      </p:sp>
    </p:spTree>
    <p:extLst>
      <p:ext uri="{BB962C8B-B14F-4D97-AF65-F5344CB8AC3E}">
        <p14:creationId xmlns:p14="http://schemas.microsoft.com/office/powerpoint/2010/main" xmlns="" val="166298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Liver disease is progressive</a:t>
            </a:r>
            <a:r>
              <a:rPr lang="en-US" baseline="0" dirty="0" smtClean="0"/>
              <a:t> and may involve multiple “hits”</a:t>
            </a:r>
            <a:endParaRPr lang="en-US" dirty="0" smtClean="0"/>
          </a:p>
          <a:p>
            <a:r>
              <a:rPr lang="en-US" baseline="0" dirty="0" smtClean="0"/>
              <a:t>• MC-LR may be one of the hits that pushes the disease towards NAFLD</a:t>
            </a:r>
          </a:p>
          <a:p>
            <a:r>
              <a:rPr lang="en-US" baseline="0" dirty="0" smtClean="0"/>
              <a:t>• NAFLD is more severe and associated with higher morbidity and mortality</a:t>
            </a:r>
            <a:endParaRPr lang="en-US" dirty="0"/>
          </a:p>
        </p:txBody>
      </p:sp>
      <p:sp>
        <p:nvSpPr>
          <p:cNvPr id="4" name="Slide Number Placeholder 3"/>
          <p:cNvSpPr>
            <a:spLocks noGrp="1"/>
          </p:cNvSpPr>
          <p:nvPr>
            <p:ph type="sldNum" sz="quarter" idx="10"/>
          </p:nvPr>
        </p:nvSpPr>
        <p:spPr/>
        <p:txBody>
          <a:bodyPr/>
          <a:lstStyle/>
          <a:p>
            <a:fld id="{89CEDA33-EC22-6447-9B20-0B7C4E97535E}" type="slidenum">
              <a:rPr lang="en-US" smtClean="0"/>
              <a:pPr/>
              <a:t>49</a:t>
            </a:fld>
            <a:endParaRPr lang="en-US"/>
          </a:p>
        </p:txBody>
      </p:sp>
    </p:spTree>
    <p:extLst>
      <p:ext uri="{BB962C8B-B14F-4D97-AF65-F5344CB8AC3E}">
        <p14:creationId xmlns:p14="http://schemas.microsoft.com/office/powerpoint/2010/main" xmlns="" val="822262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4F81BD"/>
                </a:solidFill>
                <a:latin typeface="Arial"/>
                <a:cs typeface="Arial"/>
              </a:rPr>
              <a:t>1) These animal models are the first steps which will allow us to address whether</a:t>
            </a:r>
            <a:r>
              <a:rPr lang="en-US" sz="1200" baseline="0" dirty="0" smtClean="0">
                <a:solidFill>
                  <a:srgbClr val="4F81BD"/>
                </a:solidFill>
                <a:latin typeface="Arial"/>
                <a:cs typeface="Arial"/>
              </a:rPr>
              <a:t> “At-risk” subjects with pre-existing liver disease are more susceptible to liver damage by MC.</a:t>
            </a:r>
          </a:p>
          <a:p>
            <a:r>
              <a:rPr lang="en-US" sz="1200" baseline="0" dirty="0" smtClean="0">
                <a:solidFill>
                  <a:srgbClr val="4F81BD"/>
                </a:solidFill>
                <a:latin typeface="Arial"/>
                <a:cs typeface="Arial"/>
              </a:rPr>
              <a:t>Along these lines we are actively collaborating with the other experts funded by the Sea Grant to develop diagnostic tests which will allow us to measure MC blood levels and monitor its toxicity in humans. There is currently no test to measure this in humans, so this will be a tremendous advancement/product (example of being able to do a differential diagnosis on ER patient with exposure from Lake Erie). This information will also allow us to publish evidence based human health guidelines specific for at-risk populations (there are currently none).</a:t>
            </a:r>
          </a:p>
          <a:p>
            <a:r>
              <a:rPr lang="en-US" sz="1200" baseline="0" dirty="0" smtClean="0">
                <a:solidFill>
                  <a:srgbClr val="4F81BD"/>
                </a:solidFill>
                <a:latin typeface="Arial"/>
                <a:cs typeface="Arial"/>
              </a:rPr>
              <a:t>2) Importantly we are actively investigating the mechanisms by which MC injures the liver and have identified an enzyme called “PON” (</a:t>
            </a:r>
            <a:r>
              <a:rPr lang="en-US" sz="1200" baseline="0" dirty="0" err="1" smtClean="0">
                <a:solidFill>
                  <a:srgbClr val="4F81BD"/>
                </a:solidFill>
                <a:latin typeface="Arial"/>
                <a:cs typeface="Arial"/>
              </a:rPr>
              <a:t>paraoxonase</a:t>
            </a:r>
            <a:r>
              <a:rPr lang="en-US" sz="1200" baseline="0" dirty="0" smtClean="0">
                <a:solidFill>
                  <a:srgbClr val="4F81BD"/>
                </a:solidFill>
                <a:latin typeface="Arial"/>
                <a:cs typeface="Arial"/>
              </a:rPr>
              <a:t>) which is decreased in the mice with liver disease and may be needed to combat MC induced liver injury. Further studies will be needed to see if strategies to augment PON will help protect this vulnerable population from MC injury</a:t>
            </a:r>
          </a:p>
          <a:p>
            <a:r>
              <a:rPr lang="en-US" sz="1200" baseline="0" dirty="0" smtClean="0">
                <a:solidFill>
                  <a:srgbClr val="4F81BD"/>
                </a:solidFill>
                <a:latin typeface="Arial"/>
                <a:cs typeface="Arial"/>
              </a:rPr>
              <a:t>3) Collaboration are underway both within UT and with other Sea Grant investigators to leverage these Sea Grant funds into NIH supported human research studies</a:t>
            </a:r>
          </a:p>
          <a:p>
            <a:endParaRPr lang="en-US" sz="1200" dirty="0" smtClean="0">
              <a:solidFill>
                <a:srgbClr val="4F81BD"/>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89CEDA33-EC22-6447-9B20-0B7C4E97535E}" type="slidenum">
              <a:rPr lang="en-US" smtClean="0"/>
              <a:pPr/>
              <a:t>50</a:t>
            </a:fld>
            <a:endParaRPr lang="en-US"/>
          </a:p>
        </p:txBody>
      </p:sp>
    </p:spTree>
    <p:extLst>
      <p:ext uri="{BB962C8B-B14F-4D97-AF65-F5344CB8AC3E}">
        <p14:creationId xmlns:p14="http://schemas.microsoft.com/office/powerpoint/2010/main" xmlns="" val="1411154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smtClean="0">
                <a:solidFill>
                  <a:srgbClr val="0000FF"/>
                </a:solidFill>
              </a:rPr>
              <a:t>Current </a:t>
            </a:r>
            <a:r>
              <a:rPr lang="en-US" sz="1200" i="0" dirty="0" err="1" smtClean="0">
                <a:solidFill>
                  <a:srgbClr val="0000FF"/>
                </a:solidFill>
              </a:rPr>
              <a:t>microcystin</a:t>
            </a:r>
            <a:r>
              <a:rPr lang="en-US" sz="1200" i="0" dirty="0" smtClean="0">
                <a:solidFill>
                  <a:srgbClr val="0000FF"/>
                </a:solidFill>
              </a:rPr>
              <a:t> (MC-LR) removal processes triple the cost of water treatment, result in hazardous waste, and generate toxic by-products</a:t>
            </a:r>
          </a:p>
        </p:txBody>
      </p:sp>
      <p:sp>
        <p:nvSpPr>
          <p:cNvPr id="4" name="Slide Number Placeholder 3"/>
          <p:cNvSpPr>
            <a:spLocks noGrp="1"/>
          </p:cNvSpPr>
          <p:nvPr>
            <p:ph type="sldNum" sz="quarter" idx="10"/>
          </p:nvPr>
        </p:nvSpPr>
        <p:spPr/>
        <p:txBody>
          <a:bodyPr/>
          <a:lstStyle/>
          <a:p>
            <a:fld id="{A2AA2199-7CC8-174D-B06B-E3EEC46474C2}" type="slidenum">
              <a:rPr lang="en-US" smtClean="0"/>
              <a:pPr/>
              <a:t>54</a:t>
            </a:fld>
            <a:endParaRPr lang="en-US"/>
          </a:p>
        </p:txBody>
      </p:sp>
    </p:spTree>
    <p:extLst>
      <p:ext uri="{BB962C8B-B14F-4D97-AF65-F5344CB8AC3E}">
        <p14:creationId xmlns:p14="http://schemas.microsoft.com/office/powerpoint/2010/main" xmlns="" val="98293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 Erie Center</a:t>
            </a:r>
            <a:endParaRPr lang="en-US" dirty="0"/>
          </a:p>
        </p:txBody>
      </p:sp>
      <p:sp>
        <p:nvSpPr>
          <p:cNvPr id="4" name="Slide Number Placeholder 3"/>
          <p:cNvSpPr>
            <a:spLocks noGrp="1"/>
          </p:cNvSpPr>
          <p:nvPr>
            <p:ph type="sldNum" sz="quarter" idx="10"/>
          </p:nvPr>
        </p:nvSpPr>
        <p:spPr/>
        <p:txBody>
          <a:bodyPr/>
          <a:lstStyle/>
          <a:p>
            <a:fld id="{954A1833-96C6-9643-A04E-2FBBCE28A03C}" type="slidenum">
              <a:rPr lang="en-US" smtClean="0"/>
              <a:pPr/>
              <a:t>9</a:t>
            </a:fld>
            <a:endParaRPr lang="en-US"/>
          </a:p>
        </p:txBody>
      </p:sp>
    </p:spTree>
    <p:extLst>
      <p:ext uri="{BB962C8B-B14F-4D97-AF65-F5344CB8AC3E}">
        <p14:creationId xmlns:p14="http://schemas.microsoft.com/office/powerpoint/2010/main" xmlns="" val="1517213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Center for Materials</a:t>
            </a:r>
            <a:r>
              <a:rPr lang="is-IS" dirty="0" smtClean="0"/>
              <a:t>…</a:t>
            </a:r>
            <a:endParaRPr lang="en-US" dirty="0"/>
          </a:p>
        </p:txBody>
      </p:sp>
      <p:sp>
        <p:nvSpPr>
          <p:cNvPr id="4" name="Slide Number Placeholder 3"/>
          <p:cNvSpPr>
            <a:spLocks noGrp="1"/>
          </p:cNvSpPr>
          <p:nvPr>
            <p:ph type="sldNum" sz="quarter" idx="10"/>
          </p:nvPr>
        </p:nvSpPr>
        <p:spPr/>
        <p:txBody>
          <a:bodyPr/>
          <a:lstStyle/>
          <a:p>
            <a:fld id="{954A1833-96C6-9643-A04E-2FBBCE28A03C}" type="slidenum">
              <a:rPr lang="en-US" smtClean="0"/>
              <a:pPr/>
              <a:t>10</a:t>
            </a:fld>
            <a:endParaRPr lang="en-US"/>
          </a:p>
        </p:txBody>
      </p:sp>
    </p:spTree>
    <p:extLst>
      <p:ext uri="{BB962C8B-B14F-4D97-AF65-F5344CB8AC3E}">
        <p14:creationId xmlns:p14="http://schemas.microsoft.com/office/powerpoint/2010/main" xmlns="" val="416731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Legal</a:t>
            </a:r>
            <a:r>
              <a:rPr lang="en-US" baseline="0" dirty="0" smtClean="0"/>
              <a:t> institute of the </a:t>
            </a:r>
            <a:r>
              <a:rPr lang="en-US" dirty="0" smtClean="0"/>
              <a:t>LEC</a:t>
            </a:r>
            <a:endParaRPr lang="en-US" dirty="0"/>
          </a:p>
        </p:txBody>
      </p:sp>
      <p:sp>
        <p:nvSpPr>
          <p:cNvPr id="4" name="Slide Number Placeholder 3"/>
          <p:cNvSpPr>
            <a:spLocks noGrp="1"/>
          </p:cNvSpPr>
          <p:nvPr>
            <p:ph type="sldNum" sz="quarter" idx="10"/>
          </p:nvPr>
        </p:nvSpPr>
        <p:spPr/>
        <p:txBody>
          <a:bodyPr/>
          <a:lstStyle/>
          <a:p>
            <a:fld id="{954A1833-96C6-9643-A04E-2FBBCE28A03C}" type="slidenum">
              <a:rPr lang="en-US" smtClean="0"/>
              <a:pPr/>
              <a:t>11</a:t>
            </a:fld>
            <a:endParaRPr lang="en-US"/>
          </a:p>
        </p:txBody>
      </p:sp>
    </p:spTree>
    <p:extLst>
      <p:ext uri="{BB962C8B-B14F-4D97-AF65-F5344CB8AC3E}">
        <p14:creationId xmlns:p14="http://schemas.microsoft.com/office/powerpoint/2010/main" xmlns="" val="155643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our buoy</a:t>
            </a:r>
            <a:r>
              <a:rPr lang="en-US" baseline="0" dirty="0" smtClean="0"/>
              <a:t> along with the undergraduate and graduate students who helped to deploy it and maintain the sensors all summer long</a:t>
            </a:r>
            <a:endParaRPr lang="en-US" dirty="0"/>
          </a:p>
        </p:txBody>
      </p:sp>
      <p:sp>
        <p:nvSpPr>
          <p:cNvPr id="4" name="Slide Number Placeholder 3"/>
          <p:cNvSpPr>
            <a:spLocks noGrp="1"/>
          </p:cNvSpPr>
          <p:nvPr>
            <p:ph type="sldNum" sz="quarter" idx="10"/>
          </p:nvPr>
        </p:nvSpPr>
        <p:spPr/>
        <p:txBody>
          <a:bodyPr/>
          <a:lstStyle/>
          <a:p>
            <a:pPr>
              <a:defRPr/>
            </a:pPr>
            <a:fld id="{9496F333-07AD-664E-BB75-573B048B5F87}" type="slidenum">
              <a:rPr lang="en-US" smtClean="0"/>
              <a:pPr>
                <a:defRPr/>
              </a:pPr>
              <a:t>19</a:t>
            </a:fld>
            <a:endParaRPr lang="en-US"/>
          </a:p>
        </p:txBody>
      </p:sp>
    </p:spTree>
    <p:extLst>
      <p:ext uri="{BB962C8B-B14F-4D97-AF65-F5344CB8AC3E}">
        <p14:creationId xmlns:p14="http://schemas.microsoft.com/office/powerpoint/2010/main" xmlns="" val="141464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mentioned, Toledo is just part of what is becoming a network of sensors operated by water plants, universities, and NOAA.</a:t>
            </a:r>
          </a:p>
          <a:p>
            <a:r>
              <a:rPr lang="en-US" baseline="0" dirty="0" smtClean="0"/>
              <a:t>We are all working together on this and the central location for data right now is GLOS.</a:t>
            </a:r>
          </a:p>
          <a:p>
            <a:r>
              <a:rPr lang="en-US" baseline="0" dirty="0" smtClean="0"/>
              <a:t>What we envision is a system in which instead of going to individual sites to see the data, you would be able to look at a map like this and tell where the bloom is and which way it is moving by noting which sites are ‘lit up’.  It could even be animated like a ‘maps in motion’ weather map. NOAA has something like this now with their ‘HAB tracker’, but it is driven by models, not by actual data.</a:t>
            </a:r>
            <a:endParaRPr lang="en-US" dirty="0"/>
          </a:p>
        </p:txBody>
      </p:sp>
      <p:sp>
        <p:nvSpPr>
          <p:cNvPr id="4" name="Slide Number Placeholder 3"/>
          <p:cNvSpPr>
            <a:spLocks noGrp="1"/>
          </p:cNvSpPr>
          <p:nvPr>
            <p:ph type="sldNum" sz="quarter" idx="10"/>
          </p:nvPr>
        </p:nvSpPr>
        <p:spPr/>
        <p:txBody>
          <a:bodyPr/>
          <a:lstStyle/>
          <a:p>
            <a:pPr>
              <a:defRPr/>
            </a:pPr>
            <a:fld id="{9496F333-07AD-664E-BB75-573B048B5F87}" type="slidenum">
              <a:rPr lang="en-US" smtClean="0"/>
              <a:pPr>
                <a:defRPr/>
              </a:pPr>
              <a:t>20</a:t>
            </a:fld>
            <a:endParaRPr lang="en-US"/>
          </a:p>
        </p:txBody>
      </p:sp>
    </p:spTree>
    <p:extLst>
      <p:ext uri="{BB962C8B-B14F-4D97-AF65-F5344CB8AC3E}">
        <p14:creationId xmlns:p14="http://schemas.microsoft.com/office/powerpoint/2010/main" xmlns="" val="1046741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There are several</a:t>
            </a:r>
            <a:r>
              <a:rPr lang="en-US" baseline="0" dirty="0" smtClean="0">
                <a:latin typeface="Arial" charset="0"/>
                <a:ea typeface="ＭＳ Ｐゴシック" charset="-128"/>
                <a:cs typeface="ＭＳ Ｐゴシック" charset="-128"/>
              </a:rPr>
              <a:t> components to this project.</a:t>
            </a:r>
          </a:p>
          <a:p>
            <a:pPr eaLnBrk="1" hangingPunct="1"/>
            <a:r>
              <a:rPr lang="en-US" baseline="0" dirty="0" smtClean="0">
                <a:latin typeface="Arial" charset="0"/>
                <a:ea typeface="ＭＳ Ｐゴシック" charset="-128"/>
                <a:cs typeface="ＭＳ Ｐゴシック" charset="-128"/>
              </a:rPr>
              <a:t>First, we will have at least 3 boats (UT, NOAA, OSU) in the water conducting 24-hr </a:t>
            </a:r>
            <a:r>
              <a:rPr lang="en-US" baseline="0" dirty="0" err="1" smtClean="0">
                <a:latin typeface="Arial" charset="0"/>
                <a:ea typeface="ＭＳ Ｐゴシック" charset="-128"/>
                <a:cs typeface="ＭＳ Ｐゴシック" charset="-128"/>
              </a:rPr>
              <a:t>diel</a:t>
            </a:r>
            <a:r>
              <a:rPr lang="en-US" baseline="0" dirty="0" smtClean="0">
                <a:latin typeface="Arial" charset="0"/>
                <a:ea typeface="ＭＳ Ｐゴシック" charset="-128"/>
                <a:cs typeface="ＭＳ Ｐゴシック" charset="-128"/>
              </a:rPr>
              <a:t> studies during the HAB to understand how HAB species migrate vertically at different locations during relatively calm periods.</a:t>
            </a:r>
          </a:p>
          <a:p>
            <a:pPr eaLnBrk="1" hangingPunct="1"/>
            <a:r>
              <a:rPr lang="en-US" baseline="0" dirty="0" smtClean="0">
                <a:latin typeface="Arial" charset="0"/>
                <a:ea typeface="ＭＳ Ｐゴシック" charset="-128"/>
                <a:cs typeface="ＭＳ Ｐゴシック" charset="-128"/>
              </a:rPr>
              <a:t>Second, NOAA will be installing a YSI </a:t>
            </a:r>
            <a:r>
              <a:rPr lang="en-US" baseline="0" dirty="0" err="1" smtClean="0">
                <a:latin typeface="Arial" charset="0"/>
                <a:ea typeface="ＭＳ Ｐゴシック" charset="-128"/>
                <a:cs typeface="ＭＳ Ｐゴシック" charset="-128"/>
              </a:rPr>
              <a:t>sonde</a:t>
            </a:r>
            <a:r>
              <a:rPr lang="en-US" baseline="0" dirty="0" smtClean="0">
                <a:latin typeface="Arial" charset="0"/>
                <a:ea typeface="ＭＳ Ｐゴシック" charset="-128"/>
                <a:cs typeface="ＭＳ Ｐゴシック" charset="-128"/>
              </a:rPr>
              <a:t> on a vertically profiling system at the Toledo Crib that will record vertical profiles several times a day throughout the summer.</a:t>
            </a:r>
          </a:p>
          <a:p>
            <a:pPr eaLnBrk="1" hangingPunct="1"/>
            <a:r>
              <a:rPr lang="en-US" baseline="0" dirty="0" smtClean="0">
                <a:latin typeface="Arial" charset="0"/>
                <a:ea typeface="ＭＳ Ｐゴシック" charset="-128"/>
                <a:cs typeface="ＭＳ Ｐゴシック" charset="-128"/>
              </a:rPr>
              <a:t>Third, NOAA will deploy AUVs (automated underwater vehicles) that will travel between the UT, NOAA, and OSU sites to profile both horizontal and vertical changes across a broad area.</a:t>
            </a:r>
          </a:p>
          <a:p>
            <a:pPr eaLnBrk="1" hangingPunct="1"/>
            <a:r>
              <a:rPr lang="en-US" baseline="0" dirty="0" smtClean="0">
                <a:latin typeface="Arial" charset="0"/>
                <a:ea typeface="ＭＳ Ｐゴシック" charset="-128"/>
                <a:cs typeface="ＭＳ Ｐゴシック" charset="-128"/>
              </a:rPr>
              <a:t>Finally, BGSU will use samples collected on the boats to do DNA identification so we can know exactly which species we are dealing with.</a:t>
            </a:r>
            <a:endParaRPr lang="en-US" dirty="0" smtClean="0">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9496F333-07AD-664E-BB75-573B048B5F87}" type="slidenum">
              <a:rPr lang="en-US" smtClean="0"/>
              <a:pPr>
                <a:defRPr/>
              </a:pPr>
              <a:t>23</a:t>
            </a:fld>
            <a:endParaRPr lang="en-US"/>
          </a:p>
        </p:txBody>
      </p:sp>
    </p:spTree>
    <p:extLst>
      <p:ext uri="{BB962C8B-B14F-4D97-AF65-F5344CB8AC3E}">
        <p14:creationId xmlns:p14="http://schemas.microsoft.com/office/powerpoint/2010/main" xmlns="" val="1111783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Harmful</a:t>
            </a:r>
            <a:r>
              <a:rPr lang="en-US" baseline="0" dirty="0" smtClean="0"/>
              <a:t> algal blooms are not just a Toledo problem.  There are water plants all along the Ohio shoreline that use Lake Erie as their source and are potentially affected by HABs</a:t>
            </a:r>
            <a:endParaRPr lang="en-US" dirty="0"/>
          </a:p>
        </p:txBody>
      </p:sp>
      <p:sp>
        <p:nvSpPr>
          <p:cNvPr id="4" name="Slide Number Placeholder 3"/>
          <p:cNvSpPr>
            <a:spLocks noGrp="1"/>
          </p:cNvSpPr>
          <p:nvPr>
            <p:ph type="sldNum" sz="quarter" idx="10"/>
          </p:nvPr>
        </p:nvSpPr>
        <p:spPr/>
        <p:txBody>
          <a:bodyPr/>
          <a:lstStyle/>
          <a:p>
            <a:fld id="{0900E493-F95F-4C9D-AC2F-D6B26E104F0A}" type="slidenum">
              <a:rPr lang="en-US" smtClean="0"/>
              <a:pPr/>
              <a:t>27</a:t>
            </a:fld>
            <a:endParaRPr lang="en-US"/>
          </a:p>
        </p:txBody>
      </p:sp>
    </p:spTree>
    <p:extLst>
      <p:ext uri="{BB962C8B-B14F-4D97-AF65-F5344CB8AC3E}">
        <p14:creationId xmlns:p14="http://schemas.microsoft.com/office/powerpoint/2010/main" xmlns="" val="84694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r>
              <a:rPr lang="en-US" altLang="en-US" dirty="0" smtClean="0"/>
              <a:t>There are many possible methods to remove algal toxins from</a:t>
            </a:r>
            <a:r>
              <a:rPr lang="en-US" altLang="en-US" baseline="0" dirty="0" smtClean="0"/>
              <a:t> a water source in order to prevent toxins from entering the drinking water supply. The most common methods-not shown here- are the addition of activated carbon to absorb toxins, and chlorine to break toxins down. But these methods have serious drawbacks in terms of expense, and byproducts. Therefore several Ohio universities have been investigating alternate methods of removing toxins. These methods range from membranes that block the passage of toxins  (study at UK) to various methods of chemically ‘burning up’ toxins (</a:t>
            </a:r>
            <a:r>
              <a:rPr lang="en-US" altLang="en-US" baseline="0" dirty="0" err="1" smtClean="0"/>
              <a:t>ozonation</a:t>
            </a:r>
            <a:r>
              <a:rPr lang="en-US" altLang="en-US" baseline="0" dirty="0" smtClean="0"/>
              <a:t> at UK, UV/H2O2 at UC, and KMNO4 addition. Or toxins can be chewed up by microbes in the process of Biological filtration.</a:t>
            </a:r>
          </a:p>
          <a:p>
            <a:r>
              <a:rPr lang="en-US" altLang="en-US" baseline="0" dirty="0" smtClean="0"/>
              <a:t>Today I’m focusing on these last two studies, that are being conducted in </a:t>
            </a:r>
            <a:r>
              <a:rPr lang="en-US" altLang="en-US" baseline="0" dirty="0" err="1" smtClean="0"/>
              <a:t>Youngwoo</a:t>
            </a:r>
            <a:r>
              <a:rPr lang="en-US" altLang="en-US" baseline="0" dirty="0" smtClean="0"/>
              <a:t> </a:t>
            </a:r>
            <a:r>
              <a:rPr lang="en-US" altLang="en-US" baseline="0" dirty="0" err="1" smtClean="0"/>
              <a:t>Seo’s</a:t>
            </a:r>
            <a:r>
              <a:rPr lang="en-US" altLang="en-US" baseline="0" dirty="0" smtClean="0"/>
              <a:t> lab at UT</a:t>
            </a:r>
            <a:endParaRPr lang="en-US" altLang="en-US" dirty="0" smtClean="0"/>
          </a:p>
        </p:txBody>
      </p:sp>
      <p:sp>
        <p:nvSpPr>
          <p:cNvPr id="4" name="Slide Number Placeholder 3"/>
          <p:cNvSpPr>
            <a:spLocks noGrp="1"/>
          </p:cNvSpPr>
          <p:nvPr>
            <p:ph type="sldNum" sz="quarter" idx="5"/>
          </p:nvPr>
        </p:nvSpPr>
        <p:spPr/>
        <p:txBody>
          <a:bodyPr/>
          <a:lstStyle>
            <a:lvl1pPr defTabSz="848414" eaLnBrk="0" hangingPunct="0">
              <a:defRPr sz="1500" b="1" u="sng">
                <a:solidFill>
                  <a:schemeClr val="tx1"/>
                </a:solidFill>
                <a:latin typeface="Arial" panose="020B0604020202020204" pitchFamily="34" charset="0"/>
              </a:defRPr>
            </a:lvl1pPr>
            <a:lvl2pPr marL="702756" indent="-270291" defTabSz="848414" eaLnBrk="0" hangingPunct="0">
              <a:defRPr sz="1500" b="1" u="sng">
                <a:solidFill>
                  <a:schemeClr val="tx1"/>
                </a:solidFill>
                <a:latin typeface="Arial" panose="020B0604020202020204" pitchFamily="34" charset="0"/>
              </a:defRPr>
            </a:lvl2pPr>
            <a:lvl3pPr marL="1081164" indent="-216233" defTabSz="848414" eaLnBrk="0" hangingPunct="0">
              <a:defRPr sz="1500" b="1" u="sng">
                <a:solidFill>
                  <a:schemeClr val="tx1"/>
                </a:solidFill>
                <a:latin typeface="Arial" panose="020B0604020202020204" pitchFamily="34" charset="0"/>
              </a:defRPr>
            </a:lvl3pPr>
            <a:lvl4pPr marL="1513629" indent="-216233" defTabSz="848414" eaLnBrk="0" hangingPunct="0">
              <a:defRPr sz="1500" b="1" u="sng">
                <a:solidFill>
                  <a:schemeClr val="tx1"/>
                </a:solidFill>
                <a:latin typeface="Arial" panose="020B0604020202020204" pitchFamily="34" charset="0"/>
              </a:defRPr>
            </a:lvl4pPr>
            <a:lvl5pPr marL="1946095" indent="-216233" defTabSz="848414" eaLnBrk="0" hangingPunct="0">
              <a:defRPr sz="1500" b="1" u="sng">
                <a:solidFill>
                  <a:schemeClr val="tx1"/>
                </a:solidFill>
                <a:latin typeface="Arial" panose="020B0604020202020204" pitchFamily="34" charset="0"/>
              </a:defRPr>
            </a:lvl5pPr>
            <a:lvl6pPr marL="2378560" indent="-216233" defTabSz="848414" eaLnBrk="0" fontAlgn="base" hangingPunct="0">
              <a:spcBef>
                <a:spcPct val="0"/>
              </a:spcBef>
              <a:spcAft>
                <a:spcPct val="0"/>
              </a:spcAft>
              <a:defRPr sz="1500" b="1" u="sng">
                <a:solidFill>
                  <a:schemeClr val="tx1"/>
                </a:solidFill>
                <a:latin typeface="Arial" panose="020B0604020202020204" pitchFamily="34" charset="0"/>
              </a:defRPr>
            </a:lvl6pPr>
            <a:lvl7pPr marL="2811026" indent="-216233" defTabSz="848414" eaLnBrk="0" fontAlgn="base" hangingPunct="0">
              <a:spcBef>
                <a:spcPct val="0"/>
              </a:spcBef>
              <a:spcAft>
                <a:spcPct val="0"/>
              </a:spcAft>
              <a:defRPr sz="1500" b="1" u="sng">
                <a:solidFill>
                  <a:schemeClr val="tx1"/>
                </a:solidFill>
                <a:latin typeface="Arial" panose="020B0604020202020204" pitchFamily="34" charset="0"/>
              </a:defRPr>
            </a:lvl7pPr>
            <a:lvl8pPr marL="3243491" indent="-216233" defTabSz="848414" eaLnBrk="0" fontAlgn="base" hangingPunct="0">
              <a:spcBef>
                <a:spcPct val="0"/>
              </a:spcBef>
              <a:spcAft>
                <a:spcPct val="0"/>
              </a:spcAft>
              <a:defRPr sz="1500" b="1" u="sng">
                <a:solidFill>
                  <a:schemeClr val="tx1"/>
                </a:solidFill>
                <a:latin typeface="Arial" panose="020B0604020202020204" pitchFamily="34" charset="0"/>
              </a:defRPr>
            </a:lvl8pPr>
            <a:lvl9pPr marL="3675957" indent="-216233" defTabSz="848414" eaLnBrk="0" fontAlgn="base" hangingPunct="0">
              <a:spcBef>
                <a:spcPct val="0"/>
              </a:spcBef>
              <a:spcAft>
                <a:spcPct val="0"/>
              </a:spcAft>
              <a:defRPr sz="1500" b="1" u="sng">
                <a:solidFill>
                  <a:schemeClr val="tx1"/>
                </a:solidFill>
                <a:latin typeface="Arial" panose="020B0604020202020204" pitchFamily="34" charset="0"/>
              </a:defRPr>
            </a:lvl9pPr>
          </a:lstStyle>
          <a:p>
            <a:pPr eaLnBrk="1" hangingPunct="1"/>
            <a:fld id="{45D7D957-488D-44F9-94EC-443521204F38}" type="slidenum">
              <a:rPr lang="en-US" altLang="ko-KR" sz="1100" u="none">
                <a:solidFill>
                  <a:schemeClr val="hlink"/>
                </a:solidFill>
              </a:rPr>
              <a:pPr eaLnBrk="1" hangingPunct="1"/>
              <a:t>28</a:t>
            </a:fld>
            <a:endParaRPr lang="en-US" altLang="ko-KR" sz="1100" u="none">
              <a:solidFill>
                <a:schemeClr val="hlink"/>
              </a:solidFill>
            </a:endParaRPr>
          </a:p>
        </p:txBody>
      </p:sp>
    </p:spTree>
    <p:extLst>
      <p:ext uri="{BB962C8B-B14F-4D97-AF65-F5344CB8AC3E}">
        <p14:creationId xmlns:p14="http://schemas.microsoft.com/office/powerpoint/2010/main" xmlns="" val="700108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2B6680-D6AB-8048-B6DC-4E7E40AB6F21}"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1101094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2B6680-D6AB-8048-B6DC-4E7E40AB6F21}"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332672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2B6680-D6AB-8048-B6DC-4E7E40AB6F21}"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268093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2B6680-D6AB-8048-B6DC-4E7E40AB6F21}"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410546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2B6680-D6AB-8048-B6DC-4E7E40AB6F21}"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870734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2B6680-D6AB-8048-B6DC-4E7E40AB6F21}" type="datetimeFigureOut">
              <a:rPr lang="en-US" smtClean="0"/>
              <a:pPr/>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9765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2B6680-D6AB-8048-B6DC-4E7E40AB6F21}" type="datetimeFigureOut">
              <a:rPr lang="en-US" smtClean="0"/>
              <a:pPr/>
              <a:t>6/22/2016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3514422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2B6680-D6AB-8048-B6DC-4E7E40AB6F21}" type="datetimeFigureOut">
              <a:rPr lang="en-US" smtClean="0"/>
              <a:pPr/>
              <a:t>6/22/2016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275515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B6680-D6AB-8048-B6DC-4E7E40AB6F21}" type="datetimeFigureOut">
              <a:rPr lang="en-US" smtClean="0"/>
              <a:pPr/>
              <a:t>6/22/2016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1463845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2B6680-D6AB-8048-B6DC-4E7E40AB6F21}" type="datetimeFigureOut">
              <a:rPr lang="en-US" smtClean="0"/>
              <a:pPr/>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1816565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2B6680-D6AB-8048-B6DC-4E7E40AB6F21}" type="datetimeFigureOut">
              <a:rPr lang="en-US" smtClean="0"/>
              <a:pPr/>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117694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Title Area</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52B6680-D6AB-8048-B6DC-4E7E40AB6F21}" type="datetimeFigureOut">
              <a:rPr lang="en-US" smtClean="0"/>
              <a:pPr/>
              <a:t>6/22/2016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691FD71-D489-BD4B-BFA6-9D54211DF9C3}" type="slidenum">
              <a:rPr lang="en-US" smtClean="0"/>
              <a:pPr/>
              <a:t>‹#›</a:t>
            </a:fld>
            <a:endParaRPr lang="en-US"/>
          </a:p>
        </p:txBody>
      </p:sp>
    </p:spTree>
    <p:extLst>
      <p:ext uri="{BB962C8B-B14F-4D97-AF65-F5344CB8AC3E}">
        <p14:creationId xmlns:p14="http://schemas.microsoft.com/office/powerpoint/2010/main" xmlns="" val="3367077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400" b="1" i="0" kern="1200">
          <a:solidFill>
            <a:srgbClr val="001748"/>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rgbClr val="001748"/>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rgbClr val="001748"/>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rgbClr val="001748"/>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rgbClr val="001748"/>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001748"/>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7.jpeg"/><Relationship Id="rId5" Type="http://schemas.openxmlformats.org/officeDocument/2006/relationships/image" Target="../media/image9.emf"/><Relationship Id="rId10" Type="http://schemas.openxmlformats.org/officeDocument/2006/relationships/image" Target="../media/image4.png"/><Relationship Id="rId4" Type="http://schemas.openxmlformats.org/officeDocument/2006/relationships/image" Target="../media/image8.emf"/><Relationship Id="rId9"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emf"/><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1.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9.jpe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4.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w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localhost/Users/kennedd/Downloads/R-VictoriaMale-3.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localhost/Users/kennedd/Desktop/Kennedy%20Projects/UTMC%20Abstracts%20and%20Posters/Sea%20Grant%20Microcystin%20Project/IMG_20160505_112006764.jp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14.jpeg"/><Relationship Id="rId4" Type="http://schemas.openxmlformats.org/officeDocument/2006/relationships/image" Target="../media/image9.emf"/><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4.png"/><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6.jpeg"/><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6.jpeg"/><Relationship Id="rId5" Type="http://schemas.openxmlformats.org/officeDocument/2006/relationships/image" Target="../media/image9.emf"/><Relationship Id="rId10" Type="http://schemas.openxmlformats.org/officeDocument/2006/relationships/image" Target="../media/image4.png"/><Relationship Id="rId4" Type="http://schemas.openxmlformats.org/officeDocument/2006/relationships/image" Target="../media/image8.emf"/><Relationship Id="rId9"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a:stretch/>
        </p:blipFill>
        <p:spPr>
          <a:xfrm>
            <a:off x="0" y="-53298"/>
            <a:ext cx="9144000" cy="4926513"/>
          </a:xfrm>
          <a:prstGeom prst="rect">
            <a:avLst/>
          </a:prstGeom>
        </p:spPr>
      </p:pic>
      <p:sp>
        <p:nvSpPr>
          <p:cNvPr id="2" name="Title 1"/>
          <p:cNvSpPr>
            <a:spLocks noGrp="1"/>
          </p:cNvSpPr>
          <p:nvPr>
            <p:ph type="ctrTitle"/>
          </p:nvPr>
        </p:nvSpPr>
        <p:spPr>
          <a:xfrm>
            <a:off x="685800" y="2028125"/>
            <a:ext cx="7772400" cy="1102519"/>
          </a:xfrm>
        </p:spPr>
        <p:txBody>
          <a:bodyPr>
            <a:normAutofit fontScale="90000"/>
          </a:bodyPr>
          <a:lstStyle/>
          <a:p>
            <a:pPr algn="ctr"/>
            <a:r>
              <a:rPr lang="en-US" dirty="0">
                <a:solidFill>
                  <a:schemeClr val="bg1"/>
                </a:solidFill>
              </a:rPr>
              <a:t>UT’s Response to the Water Crisis</a:t>
            </a:r>
          </a:p>
        </p:txBody>
      </p:sp>
      <p:sp>
        <p:nvSpPr>
          <p:cNvPr id="3" name="Subtitle 2"/>
          <p:cNvSpPr>
            <a:spLocks noGrp="1"/>
          </p:cNvSpPr>
          <p:nvPr>
            <p:ph type="subTitle" idx="1"/>
          </p:nvPr>
        </p:nvSpPr>
        <p:spPr>
          <a:xfrm>
            <a:off x="1371600" y="3344704"/>
            <a:ext cx="6400800" cy="1314450"/>
          </a:xfrm>
        </p:spPr>
        <p:txBody>
          <a:bodyPr>
            <a:noAutofit/>
          </a:bodyPr>
          <a:lstStyle/>
          <a:p>
            <a:r>
              <a:rPr lang="en-US" sz="2000" dirty="0">
                <a:solidFill>
                  <a:schemeClr val="bg1"/>
                </a:solidFill>
              </a:rPr>
              <a:t>ODHE Regents Meeting</a:t>
            </a:r>
            <a:br>
              <a:rPr lang="en-US" sz="2000" dirty="0">
                <a:solidFill>
                  <a:schemeClr val="bg1"/>
                </a:solidFill>
              </a:rPr>
            </a:br>
            <a:r>
              <a:rPr lang="en-US" sz="2000" dirty="0">
                <a:solidFill>
                  <a:schemeClr val="bg1"/>
                </a:solidFill>
              </a:rPr>
              <a:t>The University of Toledo</a:t>
            </a:r>
            <a:br>
              <a:rPr lang="en-US" sz="2000" dirty="0">
                <a:solidFill>
                  <a:schemeClr val="bg1"/>
                </a:solidFill>
              </a:rPr>
            </a:br>
            <a:r>
              <a:rPr lang="en-US" sz="1800" dirty="0">
                <a:solidFill>
                  <a:schemeClr val="bg1"/>
                </a:solidFill>
              </a:rPr>
              <a:t>May 11, 2016</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64768" y="122154"/>
            <a:ext cx="986864" cy="1019279"/>
          </a:xfrm>
          <a:prstGeom prst="rect">
            <a:avLst/>
          </a:prstGeom>
        </p:spPr>
      </p:pic>
    </p:spTree>
    <p:extLst>
      <p:ext uri="{BB962C8B-B14F-4D97-AF65-F5344CB8AC3E}">
        <p14:creationId xmlns:p14="http://schemas.microsoft.com/office/powerpoint/2010/main" xmlns="" val="4112439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Treatment, Infrastructure, Testing, and Detection and Monitoring</a:t>
            </a:r>
            <a:endParaRPr lang="en-US" sz="32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39366" y="-3266245"/>
            <a:ext cx="2687768" cy="73012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39366" y="-2499768"/>
            <a:ext cx="2692331" cy="73012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98641" y="3938674"/>
            <a:ext cx="2687768" cy="73012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1896" y="3938674"/>
            <a:ext cx="2692331" cy="73012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270786" y="-3266245"/>
            <a:ext cx="2801850" cy="73012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356386" y="3938674"/>
            <a:ext cx="2687768" cy="73012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270786" y="-1797839"/>
            <a:ext cx="2687768" cy="730124"/>
          </a:xfrm>
          <a:prstGeom prst="rect">
            <a:avLst/>
          </a:prstGeom>
        </p:spPr>
      </p:pic>
      <p:sp>
        <p:nvSpPr>
          <p:cNvPr id="18" name="Content Placeholder 2"/>
          <p:cNvSpPr>
            <a:spLocks noGrp="1"/>
          </p:cNvSpPr>
          <p:nvPr>
            <p:ph idx="1"/>
          </p:nvPr>
        </p:nvSpPr>
        <p:spPr>
          <a:xfrm>
            <a:off x="457200" y="1301675"/>
            <a:ext cx="8229600" cy="2503654"/>
          </a:xfrm>
        </p:spPr>
        <p:txBody>
          <a:bodyPr>
            <a:normAutofit fontScale="85000" lnSpcReduction="20000"/>
          </a:bodyPr>
          <a:lstStyle/>
          <a:p>
            <a:pPr>
              <a:buBlip>
                <a:blip r:embed="rId10"/>
              </a:buBlip>
            </a:pPr>
            <a:r>
              <a:rPr lang="en-US" dirty="0" smtClean="0"/>
              <a:t>Testing methods</a:t>
            </a:r>
          </a:p>
          <a:p>
            <a:pPr>
              <a:buBlip>
                <a:blip r:embed="rId10"/>
              </a:buBlip>
            </a:pPr>
            <a:r>
              <a:rPr lang="en-US" dirty="0" smtClean="0"/>
              <a:t>Water treatment methods</a:t>
            </a:r>
          </a:p>
          <a:p>
            <a:pPr>
              <a:buBlip>
                <a:blip r:embed="rId10"/>
              </a:buBlip>
            </a:pPr>
            <a:r>
              <a:rPr lang="en-US" dirty="0" smtClean="0"/>
              <a:t>Biofilms</a:t>
            </a:r>
          </a:p>
          <a:p>
            <a:pPr>
              <a:buBlip>
                <a:blip r:embed="rId10"/>
              </a:buBlip>
            </a:pPr>
            <a:r>
              <a:rPr lang="en-US" dirty="0" smtClean="0"/>
              <a:t>Water distribution systems</a:t>
            </a:r>
          </a:p>
          <a:p>
            <a:pPr>
              <a:buBlip>
                <a:blip r:embed="rId10"/>
              </a:buBlip>
            </a:pPr>
            <a:r>
              <a:rPr lang="en-US" dirty="0" smtClean="0"/>
              <a:t>Sensors</a:t>
            </a:r>
          </a:p>
          <a:p>
            <a:pPr>
              <a:buBlip>
                <a:blip r:embed="rId10"/>
              </a:buBlip>
            </a:pPr>
            <a:r>
              <a:rPr lang="en-US" dirty="0" smtClean="0"/>
              <a:t>Pathogen control</a:t>
            </a:r>
            <a:endParaRPr lang="en-US" dirty="0"/>
          </a:p>
          <a:p>
            <a:pPr marL="0" indent="0">
              <a:buNone/>
            </a:pPr>
            <a:endParaRPr lang="en-US" dirty="0" smtClean="0"/>
          </a:p>
        </p:txBody>
      </p:sp>
      <p:pic>
        <p:nvPicPr>
          <p:cNvPr id="17" name="Picture 1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754077" y="1172959"/>
            <a:ext cx="2172127" cy="2082862"/>
          </a:xfrm>
          <a:prstGeom prst="rect">
            <a:avLst/>
          </a:prstGeom>
        </p:spPr>
      </p:pic>
    </p:spTree>
    <p:extLst>
      <p:ext uri="{BB962C8B-B14F-4D97-AF65-F5344CB8AC3E}">
        <p14:creationId xmlns:p14="http://schemas.microsoft.com/office/powerpoint/2010/main" xmlns="" val="568275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Policy, Economics, Law and Public Education</a:t>
            </a:r>
            <a:endParaRPr lang="en-US" sz="4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9303" y="3938674"/>
            <a:ext cx="2687768" cy="73012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44513" y="3938674"/>
            <a:ext cx="2692331" cy="73012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27005" y="3938674"/>
            <a:ext cx="2801850" cy="73012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70786" y="-1797839"/>
            <a:ext cx="2687768" cy="730124"/>
          </a:xfrm>
          <a:prstGeom prst="rect">
            <a:avLst/>
          </a:prstGeom>
        </p:spPr>
      </p:pic>
      <p:sp>
        <p:nvSpPr>
          <p:cNvPr id="18" name="Content Placeholder 2"/>
          <p:cNvSpPr>
            <a:spLocks noGrp="1"/>
          </p:cNvSpPr>
          <p:nvPr>
            <p:ph idx="1"/>
          </p:nvPr>
        </p:nvSpPr>
        <p:spPr>
          <a:xfrm>
            <a:off x="457200" y="1301675"/>
            <a:ext cx="8229600" cy="2503654"/>
          </a:xfrm>
        </p:spPr>
        <p:txBody>
          <a:bodyPr>
            <a:normAutofit/>
          </a:bodyPr>
          <a:lstStyle/>
          <a:p>
            <a:pPr>
              <a:buBlip>
                <a:blip r:embed="rId7"/>
              </a:buBlip>
            </a:pPr>
            <a:r>
              <a:rPr lang="en-US" dirty="0" smtClean="0"/>
              <a:t>Economic Impact</a:t>
            </a:r>
          </a:p>
          <a:p>
            <a:pPr>
              <a:buBlip>
                <a:blip r:embed="rId7"/>
              </a:buBlip>
            </a:pPr>
            <a:r>
              <a:rPr lang="en-US" dirty="0" smtClean="0"/>
              <a:t>Environmental Economics</a:t>
            </a:r>
          </a:p>
          <a:p>
            <a:pPr>
              <a:buBlip>
                <a:blip r:embed="rId7"/>
              </a:buBlip>
            </a:pPr>
            <a:r>
              <a:rPr lang="en-US" dirty="0" smtClean="0"/>
              <a:t>Cost-benefit analysis </a:t>
            </a:r>
          </a:p>
          <a:p>
            <a:pPr>
              <a:buBlip>
                <a:blip r:embed="rId7"/>
              </a:buBlip>
            </a:pPr>
            <a:r>
              <a:rPr lang="en-US" dirty="0" smtClean="0"/>
              <a:t>Law</a:t>
            </a:r>
          </a:p>
        </p:txBody>
      </p:sp>
      <p:pic>
        <p:nvPicPr>
          <p:cNvPr id="11" name="Picture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754077" y="1168330"/>
            <a:ext cx="2176955" cy="2087491"/>
          </a:xfrm>
          <a:prstGeom prst="rect">
            <a:avLst/>
          </a:prstGeom>
        </p:spPr>
      </p:pic>
    </p:spTree>
    <p:extLst>
      <p:ext uri="{BB962C8B-B14F-4D97-AF65-F5344CB8AC3E}">
        <p14:creationId xmlns:p14="http://schemas.microsoft.com/office/powerpoint/2010/main" xmlns="" val="1912163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Toxicity, Microbiology and Specific Health Concerns </a:t>
            </a:r>
            <a:endParaRPr lang="en-US" sz="40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39366" y="-2499768"/>
            <a:ext cx="2692331" cy="73012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70786" y="-3266245"/>
            <a:ext cx="2801850" cy="73012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70786" y="-1797839"/>
            <a:ext cx="2687768" cy="730124"/>
          </a:xfrm>
          <a:prstGeom prst="rect">
            <a:avLst/>
          </a:prstGeom>
        </p:spPr>
      </p:pic>
      <p:sp>
        <p:nvSpPr>
          <p:cNvPr id="18" name="Content Placeholder 2"/>
          <p:cNvSpPr>
            <a:spLocks noGrp="1"/>
          </p:cNvSpPr>
          <p:nvPr>
            <p:ph idx="1"/>
          </p:nvPr>
        </p:nvSpPr>
        <p:spPr>
          <a:xfrm>
            <a:off x="457200" y="1301675"/>
            <a:ext cx="8229600" cy="2503654"/>
          </a:xfrm>
        </p:spPr>
        <p:txBody>
          <a:bodyPr>
            <a:normAutofit fontScale="92500" lnSpcReduction="20000"/>
          </a:bodyPr>
          <a:lstStyle/>
          <a:p>
            <a:pPr>
              <a:buBlip>
                <a:blip r:embed="rId5"/>
              </a:buBlip>
            </a:pPr>
            <a:r>
              <a:rPr lang="en-US" dirty="0" smtClean="0"/>
              <a:t>Environmental Health</a:t>
            </a:r>
          </a:p>
          <a:p>
            <a:pPr>
              <a:buBlip>
                <a:blip r:embed="rId5"/>
              </a:buBlip>
            </a:pPr>
            <a:r>
              <a:rPr lang="en-US" dirty="0" smtClean="0"/>
              <a:t>Exposure Assessment</a:t>
            </a:r>
          </a:p>
          <a:p>
            <a:pPr>
              <a:buBlip>
                <a:blip r:embed="rId5"/>
              </a:buBlip>
            </a:pPr>
            <a:r>
              <a:rPr lang="en-US" dirty="0" smtClean="0"/>
              <a:t>Risk Assessment</a:t>
            </a:r>
          </a:p>
          <a:p>
            <a:pPr>
              <a:buBlip>
                <a:blip r:embed="rId5"/>
              </a:buBlip>
            </a:pPr>
            <a:r>
              <a:rPr lang="en-US" dirty="0" smtClean="0"/>
              <a:t>Disease relationships</a:t>
            </a:r>
          </a:p>
          <a:p>
            <a:pPr>
              <a:buBlip>
                <a:blip r:embed="rId5"/>
              </a:buBlip>
            </a:pPr>
            <a:r>
              <a:rPr lang="en-US" dirty="0" smtClean="0"/>
              <a:t>Toxicology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6459" y="3938674"/>
            <a:ext cx="2687768" cy="73012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717716" y="1301675"/>
            <a:ext cx="2239225" cy="2239225"/>
          </a:xfrm>
          <a:prstGeom prst="rect">
            <a:avLst/>
          </a:prstGeom>
        </p:spPr>
      </p:pic>
    </p:spTree>
    <p:extLst>
      <p:ext uri="{BB962C8B-B14F-4D97-AF65-F5344CB8AC3E}">
        <p14:creationId xmlns:p14="http://schemas.microsoft.com/office/powerpoint/2010/main" xmlns="" val="2133584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2647"/>
            <a:ext cx="8229600" cy="857250"/>
          </a:xfrm>
        </p:spPr>
        <p:txBody>
          <a:bodyPr>
            <a:noAutofit/>
          </a:bodyPr>
          <a:lstStyle/>
          <a:p>
            <a:r>
              <a:rPr lang="en-US" sz="3200" dirty="0"/>
              <a:t>Co-Chaired Chancellor’s Higher Education Harmful Algal Bloom Research Initiative with OSU</a:t>
            </a:r>
          </a:p>
        </p:txBody>
      </p:sp>
      <p:sp>
        <p:nvSpPr>
          <p:cNvPr id="3" name="Content Placeholder 2"/>
          <p:cNvSpPr>
            <a:spLocks noGrp="1"/>
          </p:cNvSpPr>
          <p:nvPr>
            <p:ph idx="1"/>
          </p:nvPr>
        </p:nvSpPr>
        <p:spPr>
          <a:xfrm>
            <a:off x="457200" y="1827023"/>
            <a:ext cx="3178885" cy="2185579"/>
          </a:xfrm>
        </p:spPr>
        <p:txBody>
          <a:bodyPr>
            <a:noAutofit/>
          </a:bodyPr>
          <a:lstStyle/>
          <a:p>
            <a:pPr>
              <a:buBlip>
                <a:blip r:embed="rId2"/>
              </a:buBlip>
            </a:pPr>
            <a:r>
              <a:rPr lang="en-US" sz="2000" dirty="0"/>
              <a:t>Dr</a:t>
            </a:r>
            <a:r>
              <a:rPr lang="en-US" sz="2000" dirty="0" smtClean="0"/>
              <a:t>. Tom Bridgeman, UT </a:t>
            </a:r>
            <a:r>
              <a:rPr lang="en-US" sz="2000" dirty="0"/>
              <a:t>Associate Professor </a:t>
            </a:r>
            <a:r>
              <a:rPr lang="en-US" sz="2000" dirty="0" smtClean="0"/>
              <a:t>of Environmental </a:t>
            </a:r>
            <a:r>
              <a:rPr lang="en-US" sz="2000" dirty="0"/>
              <a:t>Sciences and co-Chair, Chancellor’s Higher Education Harmful Algal Bloom Research Initiative </a:t>
            </a:r>
          </a:p>
        </p:txBody>
      </p:sp>
      <p:pic>
        <p:nvPicPr>
          <p:cNvPr id="5" name="Picture 4"/>
          <p:cNvPicPr>
            <a:picLocks noChangeAspect="1"/>
          </p:cNvPicPr>
          <p:nvPr/>
        </p:nvPicPr>
        <p:blipFill>
          <a:blip r:embed="rId3" cstate="print"/>
          <a:stretch>
            <a:fillRect/>
          </a:stretch>
        </p:blipFill>
        <p:spPr>
          <a:xfrm>
            <a:off x="5841402" y="1404747"/>
            <a:ext cx="2722195" cy="3245283"/>
          </a:xfrm>
          <a:prstGeom prst="rect">
            <a:avLst/>
          </a:prstGeom>
        </p:spPr>
      </p:pic>
      <p:pic>
        <p:nvPicPr>
          <p:cNvPr id="6" name="Picture 5"/>
          <p:cNvPicPr>
            <a:picLocks noChangeAspect="1"/>
          </p:cNvPicPr>
          <p:nvPr/>
        </p:nvPicPr>
        <p:blipFill rotWithShape="1">
          <a:blip r:embed="rId4" cstate="print"/>
          <a:srcRect/>
          <a:stretch/>
        </p:blipFill>
        <p:spPr>
          <a:xfrm>
            <a:off x="3872753" y="1925619"/>
            <a:ext cx="1731981" cy="2388197"/>
          </a:xfrm>
          <a:prstGeom prst="rect">
            <a:avLst/>
          </a:prstGeom>
        </p:spPr>
      </p:pic>
    </p:spTree>
    <p:extLst>
      <p:ext uri="{BB962C8B-B14F-4D97-AF65-F5344CB8AC3E}">
        <p14:creationId xmlns:p14="http://schemas.microsoft.com/office/powerpoint/2010/main" xmlns="" val="409098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041"/>
            <a:ext cx="8229600" cy="857250"/>
          </a:xfrm>
        </p:spPr>
        <p:txBody>
          <a:bodyPr>
            <a:noAutofit/>
          </a:bodyPr>
          <a:lstStyle/>
          <a:p>
            <a:r>
              <a:rPr lang="en-US" sz="2800" dirty="0" smtClean="0"/>
              <a:t>UT Water Research Projects Supported by the Ohio Department of Higher Education</a:t>
            </a: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xmlns="" val="1766146081"/>
              </p:ext>
            </p:extLst>
          </p:nvPr>
        </p:nvGraphicFramePr>
        <p:xfrm>
          <a:off x="457200" y="1021291"/>
          <a:ext cx="8286752" cy="3840672"/>
        </p:xfrm>
        <a:graphic>
          <a:graphicData uri="http://schemas.openxmlformats.org/drawingml/2006/table">
            <a:tbl>
              <a:tblPr firstRow="1" bandRow="1">
                <a:tableStyleId>{2D5ABB26-0587-4C30-8999-92F81FD0307C}</a:tableStyleId>
              </a:tblPr>
              <a:tblGrid>
                <a:gridCol w="2071688"/>
                <a:gridCol w="2071688"/>
                <a:gridCol w="2071688"/>
                <a:gridCol w="2071688"/>
              </a:tblGrid>
              <a:tr h="396432">
                <a:tc>
                  <a:txBody>
                    <a:bodyPr/>
                    <a:lstStyle/>
                    <a:p>
                      <a:pPr algn="l"/>
                      <a:r>
                        <a:rPr lang="en-US" b="1" dirty="0" smtClean="0">
                          <a:solidFill>
                            <a:srgbClr val="001748"/>
                          </a:solidFill>
                        </a:rPr>
                        <a:t>Focus</a:t>
                      </a:r>
                      <a:r>
                        <a:rPr lang="en-US" b="1" baseline="0" dirty="0" smtClean="0">
                          <a:solidFill>
                            <a:srgbClr val="001748"/>
                          </a:solidFill>
                        </a:rPr>
                        <a:t> Area</a:t>
                      </a:r>
                      <a:endParaRPr lang="en-US" b="1"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endParaRPr lang="en-US" dirty="0">
                        <a:solidFill>
                          <a:srgbClr val="001748"/>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lang="en-US">
                        <a:solidFill>
                          <a:srgbClr val="001748"/>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lang="en-US" dirty="0">
                        <a:solidFill>
                          <a:srgbClr val="001748"/>
                        </a:solidFill>
                      </a:endParaRPr>
                    </a:p>
                  </a:txBody>
                  <a:tcPr>
                    <a:lnL>
                      <a:noFill/>
                    </a:lnL>
                    <a:lnR>
                      <a:noFill/>
                    </a:lnR>
                    <a:lnT>
                      <a:noFill/>
                    </a:lnT>
                    <a:lnB>
                      <a:noFill/>
                    </a:lnB>
                    <a:lnTlToBr w="12700" cmpd="sng">
                      <a:noFill/>
                      <a:prstDash val="solid"/>
                    </a:lnTlToBr>
                    <a:lnBlToTr w="12700" cmpd="sng">
                      <a:noFill/>
                      <a:prstDash val="solid"/>
                    </a:lnBlToTr>
                  </a:tcPr>
                </a:tc>
              </a:tr>
              <a:tr h="623858">
                <a:tc>
                  <a:txBody>
                    <a:bodyPr/>
                    <a:lstStyle/>
                    <a:p>
                      <a:pPr algn="l"/>
                      <a:r>
                        <a:rPr lang="en-US" dirty="0" smtClean="0">
                          <a:solidFill>
                            <a:srgbClr val="001748"/>
                          </a:solidFill>
                        </a:rPr>
                        <a:t>Blooms:</a:t>
                      </a:r>
                      <a:r>
                        <a:rPr lang="en-US" baseline="0" dirty="0" smtClean="0">
                          <a:solidFill>
                            <a:srgbClr val="001748"/>
                          </a:solidFill>
                        </a:rPr>
                        <a:t> Sources and Movements</a:t>
                      </a:r>
                      <a:endParaRPr lang="en-US" dirty="0">
                        <a:solidFill>
                          <a:srgbClr val="001748"/>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$505,742</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$384,023</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$889,765</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r>
              <a:tr h="623858">
                <a:tc>
                  <a:txBody>
                    <a:bodyPr/>
                    <a:lstStyle/>
                    <a:p>
                      <a:pPr algn="l"/>
                      <a:r>
                        <a:rPr lang="en-US" dirty="0" smtClean="0">
                          <a:solidFill>
                            <a:srgbClr val="001748"/>
                          </a:solidFill>
                        </a:rPr>
                        <a:t>Produce Safe Drinking Water</a:t>
                      </a:r>
                      <a:endParaRPr lang="en-US" dirty="0">
                        <a:solidFill>
                          <a:srgbClr val="001748"/>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$535,546</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$649,829</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$1,185,375</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r>
              <a:tr h="623858">
                <a:tc>
                  <a:txBody>
                    <a:bodyPr/>
                    <a:lstStyle/>
                    <a:p>
                      <a:pPr algn="l"/>
                      <a:r>
                        <a:rPr lang="en-US" dirty="0" smtClean="0">
                          <a:solidFill>
                            <a:srgbClr val="001748"/>
                          </a:solidFill>
                        </a:rPr>
                        <a:t>Protect Public Health</a:t>
                      </a:r>
                    </a:p>
                  </a:txBody>
                  <a:tcP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$226,429</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$458,256</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$684,685</a:t>
                      </a:r>
                      <a:endParaRPr lang="en-US" sz="3200"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r>
              <a:tr h="564443">
                <a:tc>
                  <a:txBody>
                    <a:bodyPr/>
                    <a:lstStyle/>
                    <a:p>
                      <a:pPr algn="l"/>
                      <a:r>
                        <a:rPr lang="en-US" dirty="0" smtClean="0">
                          <a:solidFill>
                            <a:srgbClr val="001748"/>
                          </a:solidFill>
                        </a:rPr>
                        <a:t>Educate and Engage</a:t>
                      </a:r>
                      <a:endParaRPr lang="en-US" dirty="0">
                        <a:solidFill>
                          <a:srgbClr val="001748"/>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$66,501</a:t>
                      </a:r>
                      <a:endParaRPr lang="en-US" sz="3200" dirty="0">
                        <a:solidFill>
                          <a:srgbClr val="001748"/>
                        </a:solidFill>
                      </a:endParaRPr>
                    </a:p>
                  </a:txBody>
                  <a:tcPr anchor="ctr">
                    <a:lnL>
                      <a:noFill/>
                    </a:lnL>
                    <a:lnR>
                      <a:noFill/>
                    </a:lnR>
                    <a:lnT>
                      <a:noFill/>
                    </a:lnT>
                    <a:lnB w="12700" cap="flat" cmpd="sng" algn="ctr">
                      <a:solidFill>
                        <a:srgbClr val="001748"/>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smtClean="0">
                          <a:solidFill>
                            <a:srgbClr val="001748"/>
                          </a:solidFill>
                        </a:rPr>
                        <a:t>$179,391</a:t>
                      </a:r>
                      <a:endParaRPr lang="en-US" sz="3200" dirty="0">
                        <a:solidFill>
                          <a:srgbClr val="001748"/>
                        </a:solidFill>
                      </a:endParaRPr>
                    </a:p>
                  </a:txBody>
                  <a:tcPr anchor="ctr">
                    <a:lnL>
                      <a:noFill/>
                    </a:lnL>
                    <a:lnR>
                      <a:noFill/>
                    </a:lnR>
                    <a:lnT>
                      <a:noFill/>
                    </a:lnT>
                    <a:lnB w="12700" cap="flat" cmpd="sng" algn="ctr">
                      <a:solidFill>
                        <a:srgbClr val="001748"/>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smtClean="0">
                          <a:solidFill>
                            <a:srgbClr val="001748"/>
                          </a:solidFill>
                        </a:rPr>
                        <a:t>$245,892</a:t>
                      </a:r>
                      <a:endParaRPr lang="en-US" sz="3200" dirty="0">
                        <a:solidFill>
                          <a:srgbClr val="001748"/>
                        </a:solidFill>
                      </a:endParaRPr>
                    </a:p>
                  </a:txBody>
                  <a:tcPr anchor="ctr">
                    <a:lnL>
                      <a:noFill/>
                    </a:lnL>
                    <a:lnR>
                      <a:noFill/>
                    </a:lnR>
                    <a:lnT>
                      <a:noFill/>
                    </a:lnT>
                    <a:lnB w="12700" cap="flat" cmpd="sng" algn="ctr">
                      <a:solidFill>
                        <a:srgbClr val="001748"/>
                      </a:solidFill>
                      <a:prstDash val="solid"/>
                      <a:round/>
                      <a:headEnd type="none" w="med" len="med"/>
                      <a:tailEnd type="none" w="med" len="med"/>
                    </a:lnB>
                    <a:lnTlToBr w="12700" cmpd="sng">
                      <a:noFill/>
                      <a:prstDash val="solid"/>
                    </a:lnTlToBr>
                    <a:lnBlToTr w="12700" cmpd="sng">
                      <a:noFill/>
                      <a:prstDash val="solid"/>
                    </a:lnBlToTr>
                  </a:tcPr>
                </a:tc>
              </a:tr>
              <a:tr h="356490">
                <a:tc>
                  <a:txBody>
                    <a:bodyPr/>
                    <a:lstStyle/>
                    <a:p>
                      <a:pPr algn="l"/>
                      <a:endParaRPr lang="en-US" dirty="0">
                        <a:solidFill>
                          <a:srgbClr val="001748"/>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r>
                        <a:rPr lang="en-US" dirty="0" smtClean="0">
                          <a:solidFill>
                            <a:srgbClr val="001748"/>
                          </a:solidFill>
                        </a:rPr>
                        <a:t>ODHE Funds</a:t>
                      </a:r>
                      <a:endParaRPr lang="en-US" dirty="0">
                        <a:solidFill>
                          <a:srgbClr val="001748"/>
                        </a:solidFill>
                      </a:endParaRPr>
                    </a:p>
                  </a:txBody>
                  <a:tcPr>
                    <a:lnL>
                      <a:noFill/>
                    </a:lnL>
                    <a:lnR>
                      <a:noFill/>
                    </a:lnR>
                    <a:lnT w="12700" cap="flat" cmpd="sng" algn="ctr">
                      <a:solidFill>
                        <a:srgbClr val="001748"/>
                      </a:solidFill>
                      <a:prstDash val="solid"/>
                      <a:round/>
                      <a:headEnd type="none" w="med" len="med"/>
                      <a:tailEnd type="none" w="med" len="med"/>
                    </a:lnT>
                    <a:lnB w="12700" cap="flat" cmpd="sng" algn="ctr">
                      <a:solidFill>
                        <a:srgbClr val="001748"/>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rgbClr val="001748"/>
                          </a:solidFill>
                        </a:rPr>
                        <a:t>Matching Funds</a:t>
                      </a:r>
                      <a:endParaRPr lang="en-US" dirty="0">
                        <a:solidFill>
                          <a:srgbClr val="001748"/>
                        </a:solidFill>
                      </a:endParaRPr>
                    </a:p>
                  </a:txBody>
                  <a:tcPr>
                    <a:lnL>
                      <a:noFill/>
                    </a:lnL>
                    <a:lnR>
                      <a:noFill/>
                    </a:lnR>
                    <a:lnT w="12700" cap="flat" cmpd="sng" algn="ctr">
                      <a:solidFill>
                        <a:srgbClr val="001748"/>
                      </a:solidFill>
                      <a:prstDash val="solid"/>
                      <a:round/>
                      <a:headEnd type="none" w="med" len="med"/>
                      <a:tailEnd type="none" w="med" len="med"/>
                    </a:lnT>
                    <a:lnB w="12700" cap="flat" cmpd="sng" algn="ctr">
                      <a:solidFill>
                        <a:srgbClr val="001748"/>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solidFill>
                            <a:srgbClr val="001748"/>
                          </a:solidFill>
                        </a:rPr>
                        <a:t>Total</a:t>
                      </a:r>
                      <a:endParaRPr lang="en-US" dirty="0">
                        <a:solidFill>
                          <a:srgbClr val="001748"/>
                        </a:solidFill>
                      </a:endParaRPr>
                    </a:p>
                  </a:txBody>
                  <a:tcPr>
                    <a:lnL>
                      <a:noFill/>
                    </a:lnL>
                    <a:lnR>
                      <a:noFill/>
                    </a:lnR>
                    <a:lnT w="12700" cap="flat" cmpd="sng" algn="ctr">
                      <a:solidFill>
                        <a:srgbClr val="001748"/>
                      </a:solidFill>
                      <a:prstDash val="solid"/>
                      <a:round/>
                      <a:headEnd type="none" w="med" len="med"/>
                      <a:tailEnd type="none" w="med" len="med"/>
                    </a:lnT>
                    <a:lnB w="12700" cap="flat" cmpd="sng" algn="ctr">
                      <a:solidFill>
                        <a:srgbClr val="001748"/>
                      </a:solidFill>
                      <a:prstDash val="solid"/>
                      <a:round/>
                      <a:headEnd type="none" w="med" len="med"/>
                      <a:tailEnd type="none" w="med" len="med"/>
                    </a:lnB>
                    <a:lnTlToBr w="12700" cmpd="sng">
                      <a:noFill/>
                      <a:prstDash val="solid"/>
                    </a:lnTlToBr>
                    <a:lnBlToTr w="12700" cmpd="sng">
                      <a:noFill/>
                      <a:prstDash val="solid"/>
                    </a:lnBlToTr>
                  </a:tcPr>
                </a:tc>
              </a:tr>
              <a:tr h="564443">
                <a:tc>
                  <a:txBody>
                    <a:bodyPr/>
                    <a:lstStyle/>
                    <a:p>
                      <a:pPr algn="l"/>
                      <a:endParaRPr lang="en-US" sz="3200" dirty="0">
                        <a:solidFill>
                          <a:srgbClr val="001748"/>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$1,334,218</a:t>
                      </a:r>
                      <a:endParaRPr lang="en-US" sz="3200" dirty="0">
                        <a:solidFill>
                          <a:srgbClr val="001748"/>
                        </a:solidFill>
                      </a:endParaRPr>
                    </a:p>
                  </a:txBody>
                  <a:tcPr>
                    <a:lnL>
                      <a:noFill/>
                    </a:lnL>
                    <a:lnR>
                      <a:noFill/>
                    </a:lnR>
                    <a:lnT w="12700" cap="flat" cmpd="sng" algn="ctr">
                      <a:solidFill>
                        <a:srgbClr val="001748"/>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$1,671,499</a:t>
                      </a:r>
                      <a:endParaRPr lang="en-US" sz="3200" dirty="0">
                        <a:solidFill>
                          <a:srgbClr val="001748"/>
                        </a:solidFill>
                      </a:endParaRPr>
                    </a:p>
                  </a:txBody>
                  <a:tcPr>
                    <a:lnL>
                      <a:noFill/>
                    </a:lnL>
                    <a:lnR>
                      <a:noFill/>
                    </a:lnR>
                    <a:lnT w="12700" cap="flat" cmpd="sng" algn="ctr">
                      <a:solidFill>
                        <a:srgbClr val="001748"/>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US" sz="3200" dirty="0" smtClean="0">
                          <a:solidFill>
                            <a:srgbClr val="001748"/>
                          </a:solidFill>
                        </a:rPr>
                        <a:t>$3,005,717</a:t>
                      </a:r>
                      <a:endParaRPr lang="en-US" sz="3200" dirty="0">
                        <a:solidFill>
                          <a:srgbClr val="001748"/>
                        </a:solidFill>
                      </a:endParaRPr>
                    </a:p>
                  </a:txBody>
                  <a:tcPr>
                    <a:lnL>
                      <a:noFill/>
                    </a:lnL>
                    <a:lnR>
                      <a:noFill/>
                    </a:lnR>
                    <a:lnT w="12700" cap="flat" cmpd="sng" algn="ctr">
                      <a:solidFill>
                        <a:srgbClr val="001748"/>
                      </a:solidFill>
                      <a:prstDash val="solid"/>
                      <a:round/>
                      <a:headEnd type="none" w="med" len="med"/>
                      <a:tailEnd type="none" w="med" len="med"/>
                    </a:lnT>
                    <a:lnB>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xmlns="" val="1911759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063230"/>
            <a:ext cx="8229600" cy="3648620"/>
          </a:xfrm>
        </p:spPr>
        <p:txBody>
          <a:bodyPr>
            <a:normAutofit fontScale="85000" lnSpcReduction="20000"/>
          </a:bodyPr>
          <a:lstStyle/>
          <a:p>
            <a:pPr>
              <a:buBlip>
                <a:blip r:embed="rId2"/>
              </a:buBlip>
            </a:pPr>
            <a:r>
              <a:rPr lang="en-US" dirty="0"/>
              <a:t>Not just a state problem—a global challenge</a:t>
            </a:r>
          </a:p>
          <a:p>
            <a:pPr>
              <a:buBlip>
                <a:blip r:embed="rId2"/>
              </a:buBlip>
            </a:pPr>
            <a:r>
              <a:rPr lang="en-US" dirty="0"/>
              <a:t>Problem interdisciplinary--requires contributions from science, law, policy, medicine, engineering, and social sciences—UT contributing in all areas</a:t>
            </a:r>
          </a:p>
          <a:p>
            <a:pPr>
              <a:buBlip>
                <a:blip r:embed="rId2"/>
              </a:buBlip>
            </a:pPr>
            <a:r>
              <a:rPr lang="en-US" dirty="0"/>
              <a:t>Chancellor’s funding helped support many important projects across entire spectrum of problem</a:t>
            </a:r>
          </a:p>
          <a:p>
            <a:pPr>
              <a:buBlip>
                <a:blip r:embed="rId2"/>
              </a:buBlip>
            </a:pPr>
            <a:r>
              <a:rPr lang="en-US" dirty="0" smtClean="0"/>
              <a:t>Continued </a:t>
            </a:r>
            <a:r>
              <a:rPr lang="en-US" dirty="0"/>
              <a:t>state investment needed for university faculty to address complex problem</a:t>
            </a:r>
            <a:endParaRPr lang="en-US" dirty="0" smtClean="0"/>
          </a:p>
        </p:txBody>
      </p:sp>
    </p:spTree>
    <p:extLst>
      <p:ext uri="{BB962C8B-B14F-4D97-AF65-F5344CB8AC3E}">
        <p14:creationId xmlns:p14="http://schemas.microsoft.com/office/powerpoint/2010/main" xmlns="" val="523782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a:stretch/>
        </p:blipFill>
        <p:spPr>
          <a:xfrm>
            <a:off x="0" y="-53298"/>
            <a:ext cx="9144000" cy="4926513"/>
          </a:xfrm>
          <a:prstGeom prst="rect">
            <a:avLst/>
          </a:prstGeom>
        </p:spPr>
      </p:pic>
      <p:sp>
        <p:nvSpPr>
          <p:cNvPr id="2" name="Title 1"/>
          <p:cNvSpPr>
            <a:spLocks noGrp="1"/>
          </p:cNvSpPr>
          <p:nvPr>
            <p:ph type="ctrTitle"/>
          </p:nvPr>
        </p:nvSpPr>
        <p:spPr>
          <a:xfrm>
            <a:off x="685800" y="2028125"/>
            <a:ext cx="7772400" cy="1102519"/>
          </a:xfrm>
        </p:spPr>
        <p:txBody>
          <a:bodyPr>
            <a:normAutofit fontScale="90000"/>
          </a:bodyPr>
          <a:lstStyle/>
          <a:p>
            <a:pPr algn="ctr"/>
            <a:r>
              <a:rPr lang="en-US" dirty="0">
                <a:solidFill>
                  <a:schemeClr val="bg1"/>
                </a:solidFill>
              </a:rPr>
              <a:t>UT’s Response to the Water Crisis</a:t>
            </a:r>
          </a:p>
        </p:txBody>
      </p:sp>
      <p:sp>
        <p:nvSpPr>
          <p:cNvPr id="3" name="Subtitle 2"/>
          <p:cNvSpPr>
            <a:spLocks noGrp="1"/>
          </p:cNvSpPr>
          <p:nvPr>
            <p:ph type="subTitle" idx="1"/>
          </p:nvPr>
        </p:nvSpPr>
        <p:spPr>
          <a:xfrm>
            <a:off x="1371600" y="3344704"/>
            <a:ext cx="6400800" cy="1314450"/>
          </a:xfrm>
        </p:spPr>
        <p:txBody>
          <a:bodyPr>
            <a:noAutofit/>
          </a:bodyPr>
          <a:lstStyle/>
          <a:p>
            <a:r>
              <a:rPr lang="en-US" sz="2000" dirty="0">
                <a:solidFill>
                  <a:schemeClr val="bg1"/>
                </a:solidFill>
              </a:rPr>
              <a:t>ODHE Regents Meeting</a:t>
            </a:r>
            <a:br>
              <a:rPr lang="en-US" sz="2000" dirty="0">
                <a:solidFill>
                  <a:schemeClr val="bg1"/>
                </a:solidFill>
              </a:rPr>
            </a:br>
            <a:r>
              <a:rPr lang="en-US" sz="2000" dirty="0">
                <a:solidFill>
                  <a:schemeClr val="bg1"/>
                </a:solidFill>
              </a:rPr>
              <a:t>The University of Toledo</a:t>
            </a:r>
            <a:br>
              <a:rPr lang="en-US" sz="2000" dirty="0">
                <a:solidFill>
                  <a:schemeClr val="bg1"/>
                </a:solidFill>
              </a:rPr>
            </a:br>
            <a:r>
              <a:rPr lang="en-US" sz="1800" dirty="0">
                <a:solidFill>
                  <a:schemeClr val="bg1"/>
                </a:solidFill>
              </a:rPr>
              <a:t>May 11, 2016</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64768" y="122154"/>
            <a:ext cx="986864" cy="1019279"/>
          </a:xfrm>
          <a:prstGeom prst="rect">
            <a:avLst/>
          </a:prstGeom>
        </p:spPr>
      </p:pic>
    </p:spTree>
    <p:extLst>
      <p:ext uri="{BB962C8B-B14F-4D97-AF65-F5344CB8AC3E}">
        <p14:creationId xmlns:p14="http://schemas.microsoft.com/office/powerpoint/2010/main" xmlns="" val="192433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0258"/>
            <a:ext cx="7772400" cy="1102519"/>
          </a:xfrm>
        </p:spPr>
        <p:txBody>
          <a:bodyPr>
            <a:normAutofit fontScale="90000"/>
          </a:bodyPr>
          <a:lstStyle/>
          <a:p>
            <a:pPr algn="ctr"/>
            <a:r>
              <a:rPr lang="en-US" sz="3000" dirty="0"/>
              <a:t>HAB Detection, Mapping and Warning Network: Maumee Bay Area</a:t>
            </a:r>
            <a:br>
              <a:rPr lang="en-US" sz="3000" dirty="0"/>
            </a:br>
            <a:r>
              <a:rPr lang="en-US" sz="3000" dirty="0"/>
              <a:t>PI (Thomas Bridgeman, Assoc. Prof)</a:t>
            </a:r>
            <a:br>
              <a:rPr lang="en-US" sz="3000" dirty="0"/>
            </a:br>
            <a:r>
              <a:rPr lang="en-US" sz="3000" dirty="0"/>
              <a:t>Co-PI (Ricky Becker, Assoc. Prof)</a:t>
            </a:r>
          </a:p>
        </p:txBody>
      </p:sp>
      <p:sp>
        <p:nvSpPr>
          <p:cNvPr id="3" name="Subtitle 2"/>
          <p:cNvSpPr>
            <a:spLocks noGrp="1"/>
          </p:cNvSpPr>
          <p:nvPr>
            <p:ph type="subTitle" idx="1"/>
          </p:nvPr>
        </p:nvSpPr>
        <p:spPr>
          <a:xfrm>
            <a:off x="1371600" y="3045279"/>
            <a:ext cx="6400800" cy="1314450"/>
          </a:xfrm>
        </p:spPr>
        <p:txBody>
          <a:bodyPr/>
          <a:lstStyle/>
          <a:p>
            <a:r>
              <a:rPr lang="en-US" dirty="0" smtClean="0">
                <a:solidFill>
                  <a:srgbClr val="001748"/>
                </a:solidFill>
              </a:rPr>
              <a:t>$249,600 ODHE, NASA</a:t>
            </a:r>
          </a:p>
          <a:p>
            <a:r>
              <a:rPr lang="en-US" dirty="0" smtClean="0">
                <a:solidFill>
                  <a:srgbClr val="001748"/>
                </a:solidFill>
              </a:rPr>
              <a:t>Year 1 completed of 2 Year project</a:t>
            </a:r>
            <a:endParaRPr lang="en-US" dirty="0">
              <a:solidFill>
                <a:srgbClr val="001748"/>
              </a:solidFill>
            </a:endParaRPr>
          </a:p>
        </p:txBody>
      </p:sp>
    </p:spTree>
    <p:extLst>
      <p:ext uri="{BB962C8B-B14F-4D97-AF65-F5344CB8AC3E}">
        <p14:creationId xmlns:p14="http://schemas.microsoft.com/office/powerpoint/2010/main" xmlns="" val="2006811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493" y="440531"/>
            <a:ext cx="7598569" cy="4226719"/>
          </a:xfrm>
        </p:spPr>
        <p:txBody>
          <a:bodyPr>
            <a:normAutofit fontScale="47500" lnSpcReduction="20000"/>
          </a:bodyPr>
          <a:lstStyle/>
          <a:p>
            <a:pPr marL="0" indent="0">
              <a:buNone/>
            </a:pPr>
            <a:r>
              <a:rPr lang="en-US" b="1" dirty="0" smtClean="0"/>
              <a:t>Objectives</a:t>
            </a:r>
          </a:p>
          <a:p>
            <a:r>
              <a:rPr lang="en-US" dirty="0" smtClean="0"/>
              <a:t>Deploy buoy with sensors in Lake Erie to provide HAB early</a:t>
            </a:r>
            <a:r>
              <a:rPr lang="en-US" dirty="0"/>
              <a:t>-</a:t>
            </a:r>
            <a:r>
              <a:rPr lang="en-US" dirty="0" smtClean="0"/>
              <a:t>warning for City of Toledo and Oregon.</a:t>
            </a:r>
          </a:p>
          <a:p>
            <a:r>
              <a:rPr lang="en-US" dirty="0" smtClean="0"/>
              <a:t>Improve understanding of environmental causes of HAB and toxin development (temperature, sunlight, nutrients)</a:t>
            </a:r>
          </a:p>
          <a:p>
            <a:r>
              <a:rPr lang="en-US" dirty="0" smtClean="0"/>
              <a:t>Improve remote sensing of HABs (collaboration with NOAA)</a:t>
            </a:r>
          </a:p>
          <a:p>
            <a:pPr marL="0" indent="0">
              <a:buNone/>
            </a:pPr>
            <a:endParaRPr lang="en-US" dirty="0" smtClean="0"/>
          </a:p>
          <a:p>
            <a:pPr marL="0" indent="0">
              <a:buNone/>
            </a:pPr>
            <a:r>
              <a:rPr lang="en-US" b="1" dirty="0" smtClean="0"/>
              <a:t>Outcomes to Date</a:t>
            </a:r>
          </a:p>
          <a:p>
            <a:r>
              <a:rPr lang="en-US" dirty="0" smtClean="0"/>
              <a:t>Buoy purchased and deployed June-October 2015.</a:t>
            </a:r>
          </a:p>
          <a:p>
            <a:r>
              <a:rPr lang="en-US" dirty="0" smtClean="0"/>
              <a:t>Weekly trips May-Oct to measure toxin near water intakes</a:t>
            </a:r>
          </a:p>
          <a:p>
            <a:r>
              <a:rPr lang="en-US" dirty="0" smtClean="0"/>
              <a:t>Data collection during NASA overflights</a:t>
            </a:r>
          </a:p>
          <a:p>
            <a:r>
              <a:rPr lang="en-US" dirty="0" smtClean="0"/>
              <a:t>Growing multi-organizational network of sensors</a:t>
            </a:r>
          </a:p>
          <a:p>
            <a:pPr marL="0" indent="0">
              <a:buNone/>
            </a:pPr>
            <a:endParaRPr lang="en-US" dirty="0" smtClean="0"/>
          </a:p>
          <a:p>
            <a:pPr marL="0" indent="0">
              <a:buNone/>
            </a:pPr>
            <a:r>
              <a:rPr lang="en-US" b="1" dirty="0" smtClean="0"/>
              <a:t>2016 Plan</a:t>
            </a:r>
          </a:p>
          <a:p>
            <a:r>
              <a:rPr lang="en-US" dirty="0" smtClean="0"/>
              <a:t>Deploy buoy in May, weekly cruises in bloom season</a:t>
            </a:r>
          </a:p>
          <a:p>
            <a:r>
              <a:rPr lang="en-US" dirty="0" smtClean="0"/>
              <a:t>NASA overflights</a:t>
            </a:r>
          </a:p>
          <a:p>
            <a:r>
              <a:rPr lang="en-US" dirty="0" smtClean="0"/>
              <a:t>Improve data turnaround and delivery to users</a:t>
            </a:r>
          </a:p>
          <a:p>
            <a:endParaRPr lang="en-US" dirty="0"/>
          </a:p>
        </p:txBody>
      </p:sp>
      <p:pic>
        <p:nvPicPr>
          <p:cNvPr id="4" name="Picture 3"/>
          <p:cNvPicPr>
            <a:picLocks noChangeAspect="1"/>
          </p:cNvPicPr>
          <p:nvPr/>
        </p:nvPicPr>
        <p:blipFill>
          <a:blip r:embed="rId2" cstate="print"/>
          <a:stretch>
            <a:fillRect/>
          </a:stretch>
        </p:blipFill>
        <p:spPr>
          <a:xfrm>
            <a:off x="5587935" y="2837252"/>
            <a:ext cx="3286880" cy="1646982"/>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xmlns="" val="1253207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00" dirty="0"/>
              <a:t>Maumee Bay Water Quality Buoy</a:t>
            </a:r>
            <a:r>
              <a:rPr lang="en-US" dirty="0" smtClean="0"/>
              <a:t/>
            </a:r>
            <a:br>
              <a:rPr lang="en-US" dirty="0" smtClean="0"/>
            </a:br>
            <a:endParaRPr lang="en-US" dirty="0"/>
          </a:p>
        </p:txBody>
      </p:sp>
      <p:pic>
        <p:nvPicPr>
          <p:cNvPr id="4" name="Content Placeholder 3"/>
          <p:cNvPicPr>
            <a:picLocks noGrp="1" noChangeAspect="1"/>
          </p:cNvPicPr>
          <p:nvPr>
            <p:ph idx="1"/>
          </p:nvPr>
        </p:nvPicPr>
        <p:blipFill rotWithShape="1">
          <a:blip r:embed="rId3" cstate="print"/>
          <a:srcRect/>
          <a:stretch/>
        </p:blipFill>
        <p:spPr>
          <a:xfrm>
            <a:off x="4572000" y="857251"/>
            <a:ext cx="4388502" cy="2483213"/>
          </a:xfrm>
        </p:spPr>
      </p:pic>
      <p:pic>
        <p:nvPicPr>
          <p:cNvPr id="6" name="Picture 5" descr="IMG_0933.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1" y="857251"/>
            <a:ext cx="4330700" cy="2436019"/>
          </a:xfrm>
          <a:prstGeom prst="rect">
            <a:avLst/>
          </a:prstGeom>
        </p:spPr>
      </p:pic>
      <p:pic>
        <p:nvPicPr>
          <p:cNvPr id="3" name="Picture 2"/>
          <p:cNvPicPr>
            <a:picLocks noChangeAspect="1"/>
          </p:cNvPicPr>
          <p:nvPr/>
        </p:nvPicPr>
        <p:blipFill>
          <a:blip r:embed="rId5" cstate="print"/>
          <a:stretch>
            <a:fillRect/>
          </a:stretch>
        </p:blipFill>
        <p:spPr>
          <a:xfrm>
            <a:off x="5410200" y="3657600"/>
            <a:ext cx="2819400" cy="1194329"/>
          </a:xfrm>
          <a:prstGeom prst="rect">
            <a:avLst/>
          </a:prstGeom>
        </p:spPr>
      </p:pic>
      <p:sp>
        <p:nvSpPr>
          <p:cNvPr id="7" name="TextBox 6"/>
          <p:cNvSpPr txBox="1"/>
          <p:nvPr/>
        </p:nvSpPr>
        <p:spPr>
          <a:xfrm>
            <a:off x="228601" y="3486151"/>
            <a:ext cx="4724400" cy="1408078"/>
          </a:xfrm>
          <a:prstGeom prst="rect">
            <a:avLst/>
          </a:prstGeom>
          <a:noFill/>
        </p:spPr>
        <p:txBody>
          <a:bodyPr wrap="square" rtlCol="0">
            <a:spAutoFit/>
          </a:bodyPr>
          <a:lstStyle/>
          <a:p>
            <a:r>
              <a:rPr lang="en-US" dirty="0"/>
              <a:t>YSI EXO measures: </a:t>
            </a:r>
          </a:p>
          <a:p>
            <a:r>
              <a:rPr lang="en-US" dirty="0"/>
              <a:t>green and blue algal pigments</a:t>
            </a:r>
          </a:p>
          <a:p>
            <a:r>
              <a:rPr lang="en-US" dirty="0"/>
              <a:t>pH, turbidity, temperature, conductivity,</a:t>
            </a:r>
          </a:p>
          <a:p>
            <a:r>
              <a:rPr lang="en-US" dirty="0"/>
              <a:t>Dissolved oxygen, depth</a:t>
            </a:r>
          </a:p>
          <a:p>
            <a:endParaRPr lang="en-US" sz="1350" dirty="0"/>
          </a:p>
        </p:txBody>
      </p:sp>
    </p:spTree>
    <p:extLst>
      <p:ext uri="{BB962C8B-B14F-4D97-AF65-F5344CB8AC3E}">
        <p14:creationId xmlns:p14="http://schemas.microsoft.com/office/powerpoint/2010/main" xmlns="" val="5700738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 Crisis</a:t>
            </a:r>
          </a:p>
        </p:txBody>
      </p:sp>
      <p:sp>
        <p:nvSpPr>
          <p:cNvPr id="3" name="Content Placeholder 2"/>
          <p:cNvSpPr>
            <a:spLocks noGrp="1"/>
          </p:cNvSpPr>
          <p:nvPr>
            <p:ph idx="1"/>
          </p:nvPr>
        </p:nvSpPr>
        <p:spPr>
          <a:xfrm>
            <a:off x="457200" y="1063230"/>
            <a:ext cx="8229600" cy="3648620"/>
          </a:xfrm>
        </p:spPr>
        <p:txBody>
          <a:bodyPr>
            <a:normAutofit fontScale="85000" lnSpcReduction="10000"/>
          </a:bodyPr>
          <a:lstStyle/>
          <a:p>
            <a:pPr>
              <a:buBlip>
                <a:blip r:embed="rId2"/>
              </a:buBlip>
            </a:pPr>
            <a:r>
              <a:rPr lang="en-US" dirty="0" smtClean="0"/>
              <a:t>August 2, 2014 3 AM email alert:</a:t>
            </a:r>
          </a:p>
          <a:p>
            <a:pPr marL="457200" lvl="1" indent="0">
              <a:buNone/>
            </a:pPr>
            <a:r>
              <a:rPr lang="en-US" sz="2000" i="1" dirty="0" smtClean="0"/>
              <a:t>Per Lucas County: A ban has been placed on tap water in Lucas County for the time being. This includes any precautions normally taken.</a:t>
            </a:r>
          </a:p>
          <a:p>
            <a:pPr>
              <a:buBlip>
                <a:blip r:embed="rId2"/>
              </a:buBlip>
            </a:pPr>
            <a:r>
              <a:rPr lang="en-US" dirty="0" smtClean="0"/>
              <a:t>Nearly ½ million people affected for two days—not to drink, brush teeth, wash pets, not to boil etc.—a story of international interest</a:t>
            </a:r>
            <a:endParaRPr lang="en-US" sz="2000" i="1" dirty="0" smtClean="0"/>
          </a:p>
          <a:p>
            <a:pPr>
              <a:buBlip>
                <a:blip r:embed="rId2"/>
              </a:buBlip>
            </a:pPr>
            <a:r>
              <a:rPr lang="en-US" dirty="0"/>
              <a:t>Medical procedures rescheduled, food destroyed, events cancelled, emergency water supplies provided</a:t>
            </a:r>
          </a:p>
          <a:p>
            <a:pPr marL="0" indent="0">
              <a:buNone/>
            </a:pPr>
            <a:endParaRPr lang="en-US" dirty="0" smtClean="0"/>
          </a:p>
        </p:txBody>
      </p:sp>
    </p:spTree>
    <p:extLst>
      <p:ext uri="{BB962C8B-B14F-4D97-AF65-F5344CB8AC3E}">
        <p14:creationId xmlns:p14="http://schemas.microsoft.com/office/powerpoint/2010/main" xmlns="" val="2246857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446749" y="0"/>
            <a:ext cx="8229600" cy="1333500"/>
          </a:xfrm>
        </p:spPr>
        <p:txBody>
          <a:bodyPr>
            <a:normAutofit fontScale="70000" lnSpcReduction="20000"/>
          </a:bodyPr>
          <a:lstStyle/>
          <a:p>
            <a:pPr>
              <a:buNone/>
            </a:pPr>
            <a:r>
              <a:rPr lang="en-US" dirty="0" smtClean="0"/>
              <a:t>Water Quality Sensor Network</a:t>
            </a:r>
          </a:p>
          <a:p>
            <a:pPr lvl="1"/>
            <a:r>
              <a:rPr lang="en-US" dirty="0" smtClean="0"/>
              <a:t>10 Water utilities</a:t>
            </a:r>
          </a:p>
          <a:p>
            <a:pPr lvl="1"/>
            <a:r>
              <a:rPr lang="en-US" dirty="0" smtClean="0"/>
              <a:t>3 Ohio universities (UT, OSU, BGSU)</a:t>
            </a:r>
          </a:p>
          <a:p>
            <a:pPr lvl="1"/>
            <a:r>
              <a:rPr lang="en-US" dirty="0" smtClean="0"/>
              <a:t>NOAA</a:t>
            </a:r>
          </a:p>
          <a:p>
            <a:pPr lvl="1">
              <a:buNone/>
            </a:pPr>
            <a:endParaRPr lang="en-US" dirty="0" smtClean="0"/>
          </a:p>
          <a:p>
            <a:pPr marL="0" indent="0">
              <a:buNone/>
            </a:pPr>
            <a:endParaRPr lang="en-US" dirty="0" smtClean="0"/>
          </a:p>
          <a:p>
            <a:endParaRPr lang="en-US" dirty="0" smtClean="0"/>
          </a:p>
          <a:p>
            <a:endParaRPr lang="en-US" dirty="0"/>
          </a:p>
        </p:txBody>
      </p:sp>
      <p:pic>
        <p:nvPicPr>
          <p:cNvPr id="2" name="Picture 1"/>
          <p:cNvPicPr>
            <a:picLocks noChangeAspect="1"/>
          </p:cNvPicPr>
          <p:nvPr/>
        </p:nvPicPr>
        <p:blipFill>
          <a:blip r:embed="rId3" cstate="print"/>
          <a:stretch>
            <a:fillRect/>
          </a:stretch>
        </p:blipFill>
        <p:spPr>
          <a:xfrm>
            <a:off x="117475" y="1359694"/>
            <a:ext cx="9144000" cy="2817309"/>
          </a:xfrm>
          <a:prstGeom prst="rect">
            <a:avLst/>
          </a:prstGeom>
        </p:spPr>
      </p:pic>
      <p:sp>
        <p:nvSpPr>
          <p:cNvPr id="3" name="TextBox 2"/>
          <p:cNvSpPr txBox="1"/>
          <p:nvPr/>
        </p:nvSpPr>
        <p:spPr>
          <a:xfrm>
            <a:off x="6029421" y="4629150"/>
            <a:ext cx="2247988" cy="300082"/>
          </a:xfrm>
          <a:prstGeom prst="rect">
            <a:avLst/>
          </a:prstGeom>
          <a:noFill/>
        </p:spPr>
        <p:txBody>
          <a:bodyPr wrap="none" rtlCol="0">
            <a:spAutoFit/>
          </a:bodyPr>
          <a:lstStyle/>
          <a:p>
            <a:r>
              <a:rPr lang="en-US" sz="1350" dirty="0"/>
              <a:t>Environmental Monitor, 2015</a:t>
            </a:r>
          </a:p>
        </p:txBody>
      </p:sp>
    </p:spTree>
    <p:extLst>
      <p:ext uri="{BB962C8B-B14F-4D97-AF65-F5344CB8AC3E}">
        <p14:creationId xmlns:p14="http://schemas.microsoft.com/office/powerpoint/2010/main" xmlns="" val="1635905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2155" y="793100"/>
            <a:ext cx="7453313" cy="1790700"/>
          </a:xfrm>
        </p:spPr>
        <p:txBody>
          <a:bodyPr>
            <a:normAutofit fontScale="90000"/>
          </a:bodyPr>
          <a:lstStyle/>
          <a:p>
            <a:pPr algn="l"/>
            <a:r>
              <a:rPr lang="en-US" sz="3000" dirty="0"/>
              <a:t>HAB Avoidance: </a:t>
            </a:r>
            <a:br>
              <a:rPr lang="en-US" sz="3000" dirty="0"/>
            </a:br>
            <a:r>
              <a:rPr lang="en-US" sz="3000" dirty="0"/>
              <a:t>Vertical Movement of Harmful Algal Blooms in Lake Erie</a:t>
            </a:r>
            <a:br>
              <a:rPr lang="en-US" sz="3000" dirty="0"/>
            </a:br>
            <a:r>
              <a:rPr lang="en-US" sz="2325" dirty="0"/>
              <a:t>PI Thomas Bridgeman</a:t>
            </a:r>
            <a:br>
              <a:rPr lang="en-US" sz="2325" dirty="0"/>
            </a:br>
            <a:r>
              <a:rPr lang="en-US" sz="2325" dirty="0"/>
              <a:t>Co-I:	Ricky Becker (UT)</a:t>
            </a:r>
            <a:br>
              <a:rPr lang="en-US" sz="2325" dirty="0"/>
            </a:br>
            <a:r>
              <a:rPr lang="en-US" sz="2325" dirty="0"/>
              <a:t>	George </a:t>
            </a:r>
            <a:r>
              <a:rPr lang="en-US" sz="2325" dirty="0" err="1"/>
              <a:t>Bullerjahn</a:t>
            </a:r>
            <a:r>
              <a:rPr lang="en-US" sz="2325" dirty="0"/>
              <a:t>, Mike McKay (BGSU)</a:t>
            </a:r>
            <a:br>
              <a:rPr lang="en-US" sz="2325" dirty="0"/>
            </a:br>
            <a:r>
              <a:rPr lang="en-US" sz="2325" dirty="0"/>
              <a:t>				Andrew Shepherd (Sinclair College)</a:t>
            </a:r>
            <a:br>
              <a:rPr lang="en-US" sz="2325" dirty="0"/>
            </a:br>
            <a:r>
              <a:rPr lang="en-US" sz="2325" dirty="0"/>
              <a:t>	Justin Chaffin (OSU)</a:t>
            </a:r>
            <a:br>
              <a:rPr lang="en-US" sz="2325" dirty="0"/>
            </a:br>
            <a:r>
              <a:rPr lang="en-US" sz="2325" dirty="0"/>
              <a:t>	Tim Davis, Steve Ruberg (NOAA-GLERL)  </a:t>
            </a:r>
            <a:endParaRPr lang="en-US" sz="3000" dirty="0"/>
          </a:p>
        </p:txBody>
      </p:sp>
      <p:sp>
        <p:nvSpPr>
          <p:cNvPr id="3" name="Subtitle 2"/>
          <p:cNvSpPr>
            <a:spLocks noGrp="1"/>
          </p:cNvSpPr>
          <p:nvPr>
            <p:ph type="subTitle" idx="1"/>
          </p:nvPr>
        </p:nvSpPr>
        <p:spPr>
          <a:xfrm>
            <a:off x="1209811" y="3412120"/>
            <a:ext cx="6858000" cy="1241822"/>
          </a:xfrm>
        </p:spPr>
        <p:txBody>
          <a:bodyPr/>
          <a:lstStyle/>
          <a:p>
            <a:r>
              <a:rPr lang="en-US" dirty="0" smtClean="0">
                <a:solidFill>
                  <a:schemeClr val="tx1"/>
                </a:solidFill>
              </a:rPr>
              <a:t>$169,000 ODHE, NOAA</a:t>
            </a:r>
          </a:p>
          <a:p>
            <a:r>
              <a:rPr lang="en-US" dirty="0" smtClean="0">
                <a:solidFill>
                  <a:schemeClr val="tx1"/>
                </a:solidFill>
              </a:rPr>
              <a:t>Year 1 starting summer 2016</a:t>
            </a:r>
            <a:endParaRPr lang="en-US" dirty="0">
              <a:solidFill>
                <a:schemeClr val="tx1"/>
              </a:solidFill>
            </a:endParaRPr>
          </a:p>
        </p:txBody>
      </p:sp>
    </p:spTree>
    <p:extLst>
      <p:ext uri="{BB962C8B-B14F-4D97-AF65-F5344CB8AC3E}">
        <p14:creationId xmlns:p14="http://schemas.microsoft.com/office/powerpoint/2010/main" xmlns="" val="3377392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494" y="440531"/>
            <a:ext cx="6062663" cy="4226719"/>
          </a:xfrm>
        </p:spPr>
        <p:txBody>
          <a:bodyPr>
            <a:normAutofit fontScale="55000" lnSpcReduction="20000"/>
          </a:bodyPr>
          <a:lstStyle/>
          <a:p>
            <a:pPr marL="0" indent="0">
              <a:buNone/>
            </a:pPr>
            <a:r>
              <a:rPr lang="en-US" b="1" dirty="0" smtClean="0"/>
              <a:t>Objectives</a:t>
            </a:r>
          </a:p>
          <a:p>
            <a:r>
              <a:rPr lang="en-US" dirty="0"/>
              <a:t>Identify and understand the vertical distribution of HAB species and </a:t>
            </a:r>
            <a:r>
              <a:rPr lang="en-US" dirty="0" err="1"/>
              <a:t>microcystin</a:t>
            </a:r>
            <a:r>
              <a:rPr lang="en-US" dirty="0"/>
              <a:t> toxin as influenced by daily cycles and wind speed at a location near the Cities of Toledo and Oregon water intakes in Lake </a:t>
            </a:r>
            <a:r>
              <a:rPr lang="en-US" dirty="0" smtClean="0"/>
              <a:t>Erie</a:t>
            </a:r>
          </a:p>
          <a:p>
            <a:r>
              <a:rPr lang="en-US" dirty="0" smtClean="0"/>
              <a:t>Advise water utilities on best times and conditions to increase or decrease water intake to minimize exposure to HABs</a:t>
            </a:r>
          </a:p>
          <a:p>
            <a:pPr marL="0" indent="0">
              <a:buNone/>
            </a:pPr>
            <a:endParaRPr lang="en-US" dirty="0" smtClean="0"/>
          </a:p>
          <a:p>
            <a:pPr marL="0" indent="0">
              <a:buNone/>
            </a:pPr>
            <a:r>
              <a:rPr lang="en-US" b="1" dirty="0" smtClean="0"/>
              <a:t>Outcomes to Date</a:t>
            </a:r>
          </a:p>
          <a:p>
            <a:r>
              <a:rPr lang="en-US" dirty="0" smtClean="0"/>
              <a:t>Collaboration formed with NOAA, OSU, BGSU and Sinclair College.</a:t>
            </a:r>
          </a:p>
          <a:p>
            <a:pPr marL="0" indent="0">
              <a:buNone/>
            </a:pPr>
            <a:endParaRPr lang="en-US" dirty="0" smtClean="0"/>
          </a:p>
          <a:p>
            <a:pPr marL="0" indent="0">
              <a:buNone/>
            </a:pPr>
            <a:r>
              <a:rPr lang="en-US" b="1" dirty="0" smtClean="0"/>
              <a:t>2016 Plan</a:t>
            </a:r>
          </a:p>
          <a:p>
            <a:r>
              <a:rPr lang="en-US" dirty="0" smtClean="0"/>
              <a:t>June, NOAA deploys profiling sensors at intake</a:t>
            </a:r>
          </a:p>
          <a:p>
            <a:r>
              <a:rPr lang="en-US" dirty="0" smtClean="0"/>
              <a:t>August, 24-hr studies at intake locations</a:t>
            </a:r>
          </a:p>
          <a:p>
            <a:pPr marL="0" indent="0">
              <a:buNone/>
            </a:pPr>
            <a:endParaRPr lang="en-US" dirty="0"/>
          </a:p>
        </p:txBody>
      </p:sp>
      <p:pic>
        <p:nvPicPr>
          <p:cNvPr id="5" name="Picture 4"/>
          <p:cNvPicPr>
            <a:picLocks noChangeAspect="1"/>
          </p:cNvPicPr>
          <p:nvPr/>
        </p:nvPicPr>
        <p:blipFill>
          <a:blip r:embed="rId2" cstate="print"/>
          <a:stretch>
            <a:fillRect/>
          </a:stretch>
        </p:blipFill>
        <p:spPr>
          <a:xfrm>
            <a:off x="6727032" y="440531"/>
            <a:ext cx="2078401" cy="4314825"/>
          </a:xfrm>
          <a:prstGeom prst="rect">
            <a:avLst/>
          </a:prstGeom>
        </p:spPr>
      </p:pic>
    </p:spTree>
    <p:extLst>
      <p:ext uri="{BB962C8B-B14F-4D97-AF65-F5344CB8AC3E}">
        <p14:creationId xmlns:p14="http://schemas.microsoft.com/office/powerpoint/2010/main" xmlns="" val="1896306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967577" y="2206778"/>
            <a:ext cx="3991084" cy="1582883"/>
          </a:xfrm>
          <a:prstGeom prst="rect">
            <a:avLst/>
          </a:prstGeom>
        </p:spPr>
      </p:pic>
      <p:sp>
        <p:nvSpPr>
          <p:cNvPr id="4" name="Title 1"/>
          <p:cNvSpPr txBox="1">
            <a:spLocks/>
          </p:cNvSpPr>
          <p:nvPr/>
        </p:nvSpPr>
        <p:spPr bwMode="auto">
          <a:xfrm>
            <a:off x="188105" y="90488"/>
            <a:ext cx="7010400" cy="2286000"/>
          </a:xfrm>
          <a:prstGeom prst="rect">
            <a:avLst/>
          </a:prstGeom>
          <a:noFill/>
          <a:ln w="9525">
            <a:noFill/>
            <a:miter lim="800000"/>
            <a:headEnd/>
            <a:tailEnd/>
          </a:ln>
          <a:effectLst/>
        </p:spPr>
        <p:txBody>
          <a:bodyPr vert="horz" wrap="square" lIns="68580" tIns="34290" rIns="68580" bIns="34290" numCol="1" anchor="ctr" anchorCtr="1" compatLnSpc="1">
            <a:prstTxWarp prst="textNoShape">
              <a:avLst/>
            </a:prstTxWarp>
          </a:bodyPr>
          <a:lstStyle/>
          <a:p>
            <a:r>
              <a:rPr lang="en-US" sz="2400" dirty="0"/>
              <a:t>Project Features</a:t>
            </a:r>
          </a:p>
          <a:p>
            <a:endParaRPr lang="en-US" sz="800" dirty="0"/>
          </a:p>
          <a:p>
            <a:pPr marL="257175" indent="-257175">
              <a:buFont typeface="Arial"/>
              <a:buChar char="•"/>
            </a:pPr>
            <a:r>
              <a:rPr lang="en-US" sz="1600" dirty="0"/>
              <a:t>24-hr boat based studies at Toledo Crib, South Bass Is. and NOAA location.</a:t>
            </a:r>
          </a:p>
          <a:p>
            <a:pPr marL="257175" indent="-257175">
              <a:buFont typeface="Arial"/>
              <a:buChar char="•"/>
            </a:pPr>
            <a:r>
              <a:rPr lang="en-US" sz="1600" dirty="0"/>
              <a:t>Continuous vertical profiling YSI at Toledo Crib (NOAA)</a:t>
            </a:r>
          </a:p>
          <a:p>
            <a:pPr marL="257175" indent="-257175">
              <a:buFont typeface="Arial"/>
              <a:buChar char="•"/>
            </a:pPr>
            <a:r>
              <a:rPr lang="en-US" sz="1600" dirty="0"/>
              <a:t>Horizontal and vertical tracking using AUV</a:t>
            </a:r>
          </a:p>
          <a:p>
            <a:pPr marL="257175" indent="-257175">
              <a:buFont typeface="Arial"/>
              <a:buChar char="•"/>
            </a:pPr>
            <a:r>
              <a:rPr lang="en-US" sz="1600" dirty="0" err="1"/>
              <a:t>Cyanobacterial</a:t>
            </a:r>
            <a:r>
              <a:rPr lang="en-US" sz="1600" dirty="0"/>
              <a:t> DNA speciation (BGSU)</a:t>
            </a:r>
          </a:p>
          <a:p>
            <a:pPr marL="257175" indent="-257175">
              <a:buFont typeface="Arial"/>
              <a:buChar char="•"/>
            </a:pPr>
            <a:r>
              <a:rPr lang="en-US" sz="1600" dirty="0"/>
              <a:t>UAV (drone) deployment along shoreline (Sinclair College)</a:t>
            </a:r>
          </a:p>
          <a:p>
            <a:endParaRPr lang="en-US" sz="20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4" cstate="print"/>
          <a:stretch>
            <a:fillRect/>
          </a:stretch>
        </p:blipFill>
        <p:spPr>
          <a:xfrm>
            <a:off x="967577" y="3891948"/>
            <a:ext cx="3991084" cy="852433"/>
          </a:xfrm>
          <a:prstGeom prst="rect">
            <a:avLst/>
          </a:prstGeom>
        </p:spPr>
      </p:pic>
      <p:pic>
        <p:nvPicPr>
          <p:cNvPr id="8" name="Picture 7"/>
          <p:cNvPicPr>
            <a:picLocks noChangeAspect="1"/>
          </p:cNvPicPr>
          <p:nvPr/>
        </p:nvPicPr>
        <p:blipFill>
          <a:blip r:embed="rId5" cstate="print"/>
          <a:stretch>
            <a:fillRect/>
          </a:stretch>
        </p:blipFill>
        <p:spPr>
          <a:xfrm>
            <a:off x="5042263" y="2206778"/>
            <a:ext cx="2935714" cy="2516327"/>
          </a:xfrm>
          <a:prstGeom prst="rect">
            <a:avLst/>
          </a:prstGeom>
        </p:spPr>
      </p:pic>
    </p:spTree>
    <p:extLst>
      <p:ext uri="{BB962C8B-B14F-4D97-AF65-F5344CB8AC3E}">
        <p14:creationId xmlns:p14="http://schemas.microsoft.com/office/powerpoint/2010/main" xmlns="" val="1343606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174" y="1140388"/>
            <a:ext cx="8382000" cy="1102519"/>
          </a:xfrm>
        </p:spPr>
        <p:txBody>
          <a:bodyPr>
            <a:noAutofit/>
          </a:bodyPr>
          <a:lstStyle/>
          <a:p>
            <a:r>
              <a:rPr lang="en-US" sz="3000" dirty="0"/>
              <a:t>How quickly can target phosphorus reductions be met? Robust predictions from multiple watershed and lake models</a:t>
            </a:r>
            <a:br>
              <a:rPr lang="en-US" sz="3000" dirty="0"/>
            </a:br>
            <a:endParaRPr lang="en-US" sz="3000" dirty="0"/>
          </a:p>
        </p:txBody>
      </p:sp>
      <p:sp>
        <p:nvSpPr>
          <p:cNvPr id="3" name="Subtitle 2"/>
          <p:cNvSpPr>
            <a:spLocks noGrp="1"/>
          </p:cNvSpPr>
          <p:nvPr>
            <p:ph type="subTitle" idx="1"/>
          </p:nvPr>
        </p:nvSpPr>
        <p:spPr>
          <a:xfrm>
            <a:off x="969230" y="2497882"/>
            <a:ext cx="7162800" cy="1943100"/>
          </a:xfrm>
        </p:spPr>
        <p:txBody>
          <a:bodyPr>
            <a:normAutofit fontScale="47500" lnSpcReduction="20000"/>
          </a:bodyPr>
          <a:lstStyle/>
          <a:p>
            <a:r>
              <a:rPr lang="en-US" dirty="0">
                <a:solidFill>
                  <a:srgbClr val="001748"/>
                </a:solidFill>
              </a:rPr>
              <a:t>Collaborators:</a:t>
            </a:r>
          </a:p>
          <a:p>
            <a:r>
              <a:rPr lang="en-US" dirty="0">
                <a:solidFill>
                  <a:srgbClr val="001748"/>
                </a:solidFill>
              </a:rPr>
              <a:t>Jay Martin (OSU)</a:t>
            </a:r>
          </a:p>
          <a:p>
            <a:r>
              <a:rPr lang="en-US" dirty="0">
                <a:solidFill>
                  <a:srgbClr val="001748"/>
                </a:solidFill>
              </a:rPr>
              <a:t>Ricky Becker (UT)</a:t>
            </a:r>
          </a:p>
          <a:p>
            <a:r>
              <a:rPr lang="en-US" dirty="0">
                <a:solidFill>
                  <a:srgbClr val="001748"/>
                </a:solidFill>
              </a:rPr>
              <a:t>Rem </a:t>
            </a:r>
            <a:r>
              <a:rPr lang="en-US" dirty="0" err="1">
                <a:solidFill>
                  <a:srgbClr val="001748"/>
                </a:solidFill>
              </a:rPr>
              <a:t>Confesor</a:t>
            </a:r>
            <a:r>
              <a:rPr lang="en-US" dirty="0">
                <a:solidFill>
                  <a:srgbClr val="001748"/>
                </a:solidFill>
              </a:rPr>
              <a:t> (Heidelberg)</a:t>
            </a:r>
          </a:p>
          <a:p>
            <a:r>
              <a:rPr lang="en-US" dirty="0" smtClean="0">
                <a:solidFill>
                  <a:srgbClr val="001748"/>
                </a:solidFill>
              </a:rPr>
              <a:t>Todd Redder (</a:t>
            </a:r>
            <a:r>
              <a:rPr lang="en-US" dirty="0" err="1" smtClean="0">
                <a:solidFill>
                  <a:srgbClr val="001748"/>
                </a:solidFill>
              </a:rPr>
              <a:t>Limnotech</a:t>
            </a:r>
            <a:r>
              <a:rPr lang="en-US" dirty="0">
                <a:solidFill>
                  <a:srgbClr val="001748"/>
                </a:solidFill>
              </a:rPr>
              <a:t>)</a:t>
            </a:r>
          </a:p>
          <a:p>
            <a:r>
              <a:rPr lang="en-US" dirty="0">
                <a:solidFill>
                  <a:srgbClr val="001748"/>
                </a:solidFill>
              </a:rPr>
              <a:t>Don </a:t>
            </a:r>
            <a:r>
              <a:rPr lang="en-US" dirty="0" err="1" smtClean="0">
                <a:solidFill>
                  <a:srgbClr val="001748"/>
                </a:solidFill>
              </a:rPr>
              <a:t>Scavia</a:t>
            </a:r>
            <a:r>
              <a:rPr lang="en-US" dirty="0" smtClean="0">
                <a:solidFill>
                  <a:srgbClr val="001748"/>
                </a:solidFill>
              </a:rPr>
              <a:t> </a:t>
            </a:r>
            <a:r>
              <a:rPr lang="en-US" dirty="0">
                <a:solidFill>
                  <a:srgbClr val="001748"/>
                </a:solidFill>
              </a:rPr>
              <a:t>(U of M)</a:t>
            </a:r>
          </a:p>
          <a:p>
            <a:r>
              <a:rPr lang="en-US" dirty="0">
                <a:solidFill>
                  <a:srgbClr val="001748"/>
                </a:solidFill>
              </a:rPr>
              <a:t>Kumar </a:t>
            </a:r>
            <a:r>
              <a:rPr lang="en-US" dirty="0" err="1">
                <a:solidFill>
                  <a:srgbClr val="001748"/>
                </a:solidFill>
              </a:rPr>
              <a:t>Neduruni</a:t>
            </a:r>
            <a:r>
              <a:rPr lang="en-US" dirty="0">
                <a:solidFill>
                  <a:srgbClr val="001748"/>
                </a:solidFill>
              </a:rPr>
              <a:t> (Central State)</a:t>
            </a:r>
          </a:p>
          <a:p>
            <a:r>
              <a:rPr lang="en-US" dirty="0">
                <a:solidFill>
                  <a:srgbClr val="001748"/>
                </a:solidFill>
              </a:rPr>
              <a:t>Dale Robertson (UGGS)</a:t>
            </a:r>
          </a:p>
          <a:p>
            <a:endParaRPr lang="en-US" dirty="0">
              <a:solidFill>
                <a:srgbClr val="001748"/>
              </a:solidFill>
            </a:endParaRPr>
          </a:p>
        </p:txBody>
      </p:sp>
    </p:spTree>
    <p:extLst>
      <p:ext uri="{BB962C8B-B14F-4D97-AF65-F5344CB8AC3E}">
        <p14:creationId xmlns:p14="http://schemas.microsoft.com/office/powerpoint/2010/main" xmlns="" val="446340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Objectives</a:t>
            </a:r>
            <a:endParaRPr lang="en-US" b="1" dirty="0"/>
          </a:p>
        </p:txBody>
      </p:sp>
      <p:sp>
        <p:nvSpPr>
          <p:cNvPr id="6" name="Content Placeholder 5"/>
          <p:cNvSpPr>
            <a:spLocks noGrp="1"/>
          </p:cNvSpPr>
          <p:nvPr>
            <p:ph sz="half" idx="2"/>
          </p:nvPr>
        </p:nvSpPr>
        <p:spPr>
          <a:xfrm>
            <a:off x="420219" y="1054865"/>
            <a:ext cx="4326347" cy="3771900"/>
          </a:xfrm>
        </p:spPr>
        <p:txBody>
          <a:bodyPr>
            <a:normAutofit fontScale="77500" lnSpcReduction="20000"/>
          </a:bodyPr>
          <a:lstStyle/>
          <a:p>
            <a:r>
              <a:rPr lang="en-US" b="1" dirty="0" smtClean="0"/>
              <a:t>Cross model comparison </a:t>
            </a:r>
            <a:r>
              <a:rPr lang="en-US" dirty="0" smtClean="0"/>
              <a:t>of 6 independently developed  watershed runoff models (specifically for Phosphorous)</a:t>
            </a:r>
          </a:p>
          <a:p>
            <a:r>
              <a:rPr lang="en-US" b="1" dirty="0" smtClean="0"/>
              <a:t>Determine </a:t>
            </a:r>
            <a:r>
              <a:rPr lang="en-US" b="1" dirty="0"/>
              <a:t>how </a:t>
            </a:r>
            <a:r>
              <a:rPr lang="en-US" b="1" dirty="0" smtClean="0"/>
              <a:t>many years </a:t>
            </a:r>
            <a:r>
              <a:rPr lang="en-US" b="1" dirty="0"/>
              <a:t>it will take to </a:t>
            </a:r>
            <a:r>
              <a:rPr lang="en-US" b="1" dirty="0" smtClean="0"/>
              <a:t>achieve 40% phosphorus load reduction</a:t>
            </a:r>
          </a:p>
          <a:p>
            <a:pPr lvl="1"/>
            <a:r>
              <a:rPr lang="en-US" dirty="0" smtClean="0"/>
              <a:t>Perform </a:t>
            </a:r>
            <a:r>
              <a:rPr lang="en-US" dirty="0"/>
              <a:t>30-year simulations of selected </a:t>
            </a:r>
            <a:r>
              <a:rPr lang="en-US" dirty="0" smtClean="0"/>
              <a:t>BMPs under</a:t>
            </a:r>
          </a:p>
          <a:p>
            <a:pPr lvl="2"/>
            <a:r>
              <a:rPr lang="en-US" dirty="0" smtClean="0"/>
              <a:t>Current </a:t>
            </a:r>
            <a:r>
              <a:rPr lang="en-US" dirty="0"/>
              <a:t>climate</a:t>
            </a:r>
          </a:p>
          <a:p>
            <a:pPr lvl="2"/>
            <a:r>
              <a:rPr lang="en-US" dirty="0"/>
              <a:t>Projected future climate </a:t>
            </a:r>
            <a:r>
              <a:rPr lang="en-US" dirty="0" smtClean="0"/>
              <a:t>scenarios</a:t>
            </a:r>
          </a:p>
        </p:txBody>
      </p:sp>
      <p:pic>
        <p:nvPicPr>
          <p:cNvPr id="5" name="Picture 3" descr="Y:\LukeC\Climate_Change_Data\IPCC5.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a:stretch/>
        </p:blipFill>
        <p:spPr bwMode="auto">
          <a:xfrm>
            <a:off x="4659820" y="1128158"/>
            <a:ext cx="4297680" cy="32575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198622" y="4374699"/>
            <a:ext cx="3831113" cy="300082"/>
          </a:xfrm>
          <a:prstGeom prst="rect">
            <a:avLst/>
          </a:prstGeom>
          <a:noFill/>
        </p:spPr>
        <p:txBody>
          <a:bodyPr wrap="none" rtlCol="0">
            <a:spAutoFit/>
          </a:bodyPr>
          <a:lstStyle/>
          <a:p>
            <a:r>
              <a:rPr lang="en-US" sz="1350" dirty="0"/>
              <a:t>Range of global warming predictions, mild to severe</a:t>
            </a:r>
          </a:p>
        </p:txBody>
      </p:sp>
    </p:spTree>
    <p:extLst>
      <p:ext uri="{BB962C8B-B14F-4D97-AF65-F5344CB8AC3E}">
        <p14:creationId xmlns:p14="http://schemas.microsoft.com/office/powerpoint/2010/main" xmlns="" val="1197352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4071" y="1143220"/>
            <a:ext cx="3886200" cy="3263504"/>
          </a:xfrm>
        </p:spPr>
        <p:txBody>
          <a:bodyPr>
            <a:normAutofit fontScale="62500" lnSpcReduction="20000"/>
          </a:bodyPr>
          <a:lstStyle/>
          <a:p>
            <a:r>
              <a:rPr lang="en-US" b="1" dirty="0" smtClean="0"/>
              <a:t>Determine </a:t>
            </a:r>
            <a:r>
              <a:rPr lang="en-US" b="1" dirty="0"/>
              <a:t>the impacts of changes in future Maumee phosphorus loads </a:t>
            </a:r>
            <a:r>
              <a:rPr lang="en-US" dirty="0" smtClean="0"/>
              <a:t>upon water </a:t>
            </a:r>
            <a:r>
              <a:rPr lang="en-US" dirty="0"/>
              <a:t>quality in Maumee Bay and </a:t>
            </a:r>
            <a:r>
              <a:rPr lang="en-US" dirty="0" smtClean="0"/>
              <a:t>Western Lake Erie </a:t>
            </a:r>
            <a:r>
              <a:rPr lang="en-US" dirty="0"/>
              <a:t>using already validated lake models</a:t>
            </a:r>
            <a:r>
              <a:rPr lang="en-US" dirty="0" smtClean="0"/>
              <a:t>.</a:t>
            </a:r>
            <a:r>
              <a:rPr lang="en-US" b="1" dirty="0"/>
              <a:t> </a:t>
            </a:r>
            <a:endParaRPr lang="en-US" b="1" dirty="0" smtClean="0"/>
          </a:p>
          <a:p>
            <a:r>
              <a:rPr lang="en-US" b="1" dirty="0" smtClean="0"/>
              <a:t>Identify </a:t>
            </a:r>
            <a:r>
              <a:rPr lang="en-US" b="1" dirty="0"/>
              <a:t>alternate watershed management plans</a:t>
            </a:r>
            <a:r>
              <a:rPr lang="en-US" dirty="0"/>
              <a:t> using stakeholder consultation, including individual and bundled BMPs with adoption </a:t>
            </a:r>
            <a:r>
              <a:rPr lang="en-US" dirty="0" smtClean="0"/>
              <a:t>rates.</a:t>
            </a:r>
            <a:endParaRPr lang="en-US" dirty="0"/>
          </a:p>
          <a:p>
            <a:endParaRPr lang="en-US" dirty="0"/>
          </a:p>
        </p:txBody>
      </p:sp>
      <p:sp>
        <p:nvSpPr>
          <p:cNvPr id="6" name="Title 3"/>
          <p:cNvSpPr>
            <a:spLocks noGrp="1"/>
          </p:cNvSpPr>
          <p:nvPr>
            <p:ph type="title"/>
          </p:nvPr>
        </p:nvSpPr>
        <p:spPr/>
        <p:txBody>
          <a:bodyPr/>
          <a:lstStyle/>
          <a:p>
            <a:r>
              <a:rPr lang="en-US" b="1" dirty="0" smtClean="0"/>
              <a:t>Objectives </a:t>
            </a:r>
            <a:r>
              <a:rPr lang="en-US" sz="2700" dirty="0"/>
              <a:t>(Continued)</a:t>
            </a:r>
          </a:p>
        </p:txBody>
      </p:sp>
      <p:pic>
        <p:nvPicPr>
          <p:cNvPr id="10" name="Picture 2" descr="V:\LukeC\MaumeeManuscript_Revised\Figure2Color.jp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20658" y="1146137"/>
            <a:ext cx="4616083" cy="31962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15256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171450"/>
            <a:ext cx="6858000" cy="1543050"/>
          </a:xfrm>
        </p:spPr>
        <p:txBody>
          <a:bodyPr>
            <a:normAutofit fontScale="90000"/>
          </a:bodyPr>
          <a:lstStyle/>
          <a:p>
            <a:pPr algn="ctr"/>
            <a:r>
              <a:rPr lang="en-US" dirty="0" smtClean="0"/>
              <a:t/>
            </a:r>
            <a:br>
              <a:rPr lang="en-US" dirty="0" smtClean="0"/>
            </a:br>
            <a:r>
              <a:rPr lang="en-US" dirty="0" smtClean="0"/>
              <a:t/>
            </a:r>
            <a:br>
              <a:rPr lang="en-US" dirty="0" smtClean="0"/>
            </a:br>
            <a:r>
              <a:rPr lang="en-US" sz="3675" dirty="0"/>
              <a:t/>
            </a:r>
            <a:br>
              <a:rPr lang="en-US" sz="3675" dirty="0"/>
            </a:br>
            <a:r>
              <a:rPr lang="en-US" sz="3675" dirty="0"/>
              <a:t> </a:t>
            </a:r>
            <a:r>
              <a:rPr lang="en-US" sz="2700" dirty="0">
                <a:latin typeface="Arial"/>
                <a:cs typeface="Arial"/>
              </a:rPr>
              <a:t>Investigation of Water Treatment Alternatives in the Removal of </a:t>
            </a:r>
            <a:r>
              <a:rPr lang="en-US" sz="2700" dirty="0" err="1">
                <a:latin typeface="Arial"/>
                <a:cs typeface="Arial"/>
              </a:rPr>
              <a:t>Microcystin</a:t>
            </a:r>
            <a:r>
              <a:rPr lang="en-US" sz="2700" dirty="0">
                <a:latin typeface="Arial"/>
                <a:cs typeface="Arial"/>
              </a:rPr>
              <a:t>-LR</a:t>
            </a:r>
            <a:r>
              <a:rPr lang="en-US" sz="3000" dirty="0"/>
              <a:t/>
            </a:r>
            <a:br>
              <a:rPr lang="en-US" sz="3000" dirty="0"/>
            </a:br>
            <a:r>
              <a:rPr lang="en-US" sz="3000" dirty="0">
                <a:latin typeface="Arial" panose="020B0604020202020204" pitchFamily="34" charset="0"/>
                <a:cs typeface="Arial" panose="020B0604020202020204" pitchFamily="34" charset="0"/>
              </a:rPr>
              <a:t>R/SDW-2-BOR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885951" y="1532274"/>
            <a:ext cx="5416550" cy="1428750"/>
          </a:xfrm>
        </p:spPr>
        <p:txBody>
          <a:bodyPr>
            <a:normAutofit/>
          </a:bodyPr>
          <a:lstStyle/>
          <a:p>
            <a:r>
              <a:rPr lang="en-US" sz="1500" b="1" dirty="0" err="1">
                <a:solidFill>
                  <a:schemeClr val="tx2">
                    <a:lumMod val="75000"/>
                  </a:schemeClr>
                </a:solidFill>
                <a:latin typeface="Arial" panose="020B0604020202020204" pitchFamily="34" charset="0"/>
                <a:cs typeface="Arial" panose="020B0604020202020204" pitchFamily="34" charset="0"/>
              </a:rPr>
              <a:t>Youngwoo</a:t>
            </a:r>
            <a:r>
              <a:rPr lang="en-US" sz="1500" b="1" dirty="0">
                <a:solidFill>
                  <a:schemeClr val="tx2">
                    <a:lumMod val="75000"/>
                  </a:schemeClr>
                </a:solidFill>
                <a:latin typeface="Arial" panose="020B0604020202020204" pitchFamily="34" charset="0"/>
                <a:cs typeface="Arial" panose="020B0604020202020204" pitchFamily="34" charset="0"/>
              </a:rPr>
              <a:t> (Young) </a:t>
            </a:r>
            <a:r>
              <a:rPr lang="en-US" sz="1500" b="1" dirty="0" err="1">
                <a:solidFill>
                  <a:schemeClr val="tx2">
                    <a:lumMod val="75000"/>
                  </a:schemeClr>
                </a:solidFill>
                <a:latin typeface="Arial" panose="020B0604020202020204" pitchFamily="34" charset="0"/>
                <a:cs typeface="Arial" panose="020B0604020202020204" pitchFamily="34" charset="0"/>
              </a:rPr>
              <a:t>Seo</a:t>
            </a:r>
            <a:r>
              <a:rPr lang="en-US" sz="1500" b="1" dirty="0">
                <a:solidFill>
                  <a:schemeClr val="tx2">
                    <a:lumMod val="75000"/>
                  </a:schemeClr>
                </a:solidFill>
                <a:latin typeface="Arial" panose="020B0604020202020204" pitchFamily="34" charset="0"/>
                <a:cs typeface="Arial" panose="020B0604020202020204" pitchFamily="34" charset="0"/>
              </a:rPr>
              <a:t> (UT)</a:t>
            </a:r>
          </a:p>
          <a:p>
            <a:r>
              <a:rPr lang="en-US" sz="1500" b="1" dirty="0" err="1">
                <a:solidFill>
                  <a:schemeClr val="tx2">
                    <a:lumMod val="75000"/>
                  </a:schemeClr>
                </a:solidFill>
                <a:latin typeface="Arial" panose="020B0604020202020204" pitchFamily="34" charset="0"/>
                <a:cs typeface="Arial" panose="020B0604020202020204" pitchFamily="34" charset="0"/>
              </a:rPr>
              <a:t>Dionicious</a:t>
            </a:r>
            <a:r>
              <a:rPr lang="en-US" sz="1500" b="1" dirty="0">
                <a:solidFill>
                  <a:schemeClr val="tx2">
                    <a:lumMod val="75000"/>
                  </a:schemeClr>
                </a:solidFill>
                <a:latin typeface="Arial" panose="020B0604020202020204" pitchFamily="34" charset="0"/>
                <a:cs typeface="Arial" panose="020B0604020202020204" pitchFamily="34" charset="0"/>
              </a:rPr>
              <a:t> </a:t>
            </a:r>
            <a:r>
              <a:rPr lang="en-US" sz="1500" b="1" dirty="0" err="1">
                <a:solidFill>
                  <a:schemeClr val="tx2">
                    <a:lumMod val="75000"/>
                  </a:schemeClr>
                </a:solidFill>
                <a:latin typeface="Arial" panose="020B0604020202020204" pitchFamily="34" charset="0"/>
                <a:cs typeface="Arial" panose="020B0604020202020204" pitchFamily="34" charset="0"/>
              </a:rPr>
              <a:t>Dioniciou</a:t>
            </a:r>
            <a:r>
              <a:rPr lang="en-US" sz="1500" b="1" dirty="0">
                <a:solidFill>
                  <a:schemeClr val="tx2">
                    <a:lumMod val="75000"/>
                  </a:schemeClr>
                </a:solidFill>
                <a:latin typeface="Arial" panose="020B0604020202020204" pitchFamily="34" charset="0"/>
                <a:cs typeface="Arial" panose="020B0604020202020204" pitchFamily="34" charset="0"/>
              </a:rPr>
              <a:t> (UC) </a:t>
            </a:r>
          </a:p>
          <a:p>
            <a:r>
              <a:rPr lang="en-US" sz="1500" b="1" dirty="0">
                <a:solidFill>
                  <a:schemeClr val="tx2">
                    <a:lumMod val="75000"/>
                  </a:schemeClr>
                </a:solidFill>
                <a:latin typeface="Arial" panose="020B0604020202020204" pitchFamily="34" charset="0"/>
                <a:cs typeface="Arial" panose="020B0604020202020204" pitchFamily="34" charset="0"/>
              </a:rPr>
              <a:t>Isabel Escobar (UK)</a:t>
            </a:r>
          </a:p>
          <a:p>
            <a:r>
              <a:rPr lang="en-US" sz="1500" b="1" dirty="0">
                <a:solidFill>
                  <a:schemeClr val="tx2">
                    <a:lumMod val="75000"/>
                  </a:schemeClr>
                </a:solidFill>
                <a:latin typeface="Arial" panose="020B0604020202020204" pitchFamily="34" charset="0"/>
                <a:cs typeface="Arial" panose="020B0604020202020204" pitchFamily="34" charset="0"/>
              </a:rPr>
              <a:t>Toledo Water Treatment Plant </a:t>
            </a:r>
          </a:p>
          <a:p>
            <a:r>
              <a:rPr lang="en-US" sz="1500" b="1" dirty="0">
                <a:solidFill>
                  <a:schemeClr val="tx2">
                    <a:lumMod val="75000"/>
                  </a:schemeClr>
                </a:solidFill>
                <a:latin typeface="Arial" panose="020B0604020202020204" pitchFamily="34" charset="0"/>
                <a:cs typeface="Arial" panose="020B0604020202020204" pitchFamily="34" charset="0"/>
              </a:rPr>
              <a:t>Bowling Green Water Treatment Plant </a:t>
            </a:r>
          </a:p>
          <a:p>
            <a:endParaRPr lang="en-US" dirty="0" smtClean="0">
              <a:solidFill>
                <a:srgbClr val="FF0000"/>
              </a:solidFill>
              <a:latin typeface="Arial" panose="020B0604020202020204" pitchFamily="34" charset="0"/>
              <a:cs typeface="Arial" panose="020B0604020202020204" pitchFamily="34" charset="0"/>
            </a:endParaRPr>
          </a:p>
          <a:p>
            <a:endParaRPr lang="en-US" dirty="0" smtClean="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stretch>
            <a:fillRect/>
          </a:stretch>
        </p:blipFill>
        <p:spPr>
          <a:xfrm>
            <a:off x="2456542" y="3028950"/>
            <a:ext cx="4180115" cy="1828800"/>
          </a:xfrm>
          <a:prstGeom prst="rect">
            <a:avLst/>
          </a:prstGeom>
        </p:spPr>
      </p:pic>
    </p:spTree>
    <p:extLst>
      <p:ext uri="{BB962C8B-B14F-4D97-AF65-F5344CB8AC3E}">
        <p14:creationId xmlns:p14="http://schemas.microsoft.com/office/powerpoint/2010/main" xmlns="" val="1782280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AutoShape 12" descr="Image result for money sign"/>
          <p:cNvSpPr>
            <a:spLocks noChangeAspect="1" noChangeArrowheads="1"/>
          </p:cNvSpPr>
          <p:nvPr/>
        </p:nvSpPr>
        <p:spPr bwMode="auto">
          <a:xfrm>
            <a:off x="1373981" y="5954"/>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Aft>
                <a:spcPts val="1200"/>
              </a:spcAft>
              <a:buClr>
                <a:srgbClr val="FFFF99"/>
              </a:buClr>
              <a:buSzPct val="85000"/>
              <a:buFont typeface="Monotype Sorts" pitchFamily="2" charset="2"/>
              <a:buChar char="u"/>
              <a:defRPr sz="2400" b="1">
                <a:solidFill>
                  <a:srgbClr val="FFFFFF"/>
                </a:solidFill>
                <a:latin typeface="Arial" panose="020B0604020202020204" pitchFamily="34" charset="0"/>
              </a:defRPr>
            </a:lvl1pPr>
            <a:lvl2pPr marL="742950" indent="-285750" eaLnBrk="0" hangingPunct="0">
              <a:spcAft>
                <a:spcPts val="1200"/>
              </a:spcAft>
              <a:buClr>
                <a:srgbClr val="FFFF99"/>
              </a:buClr>
              <a:buSzPct val="70000"/>
              <a:buFont typeface="Monotype Sorts" pitchFamily="2" charset="2"/>
              <a:buChar char="u"/>
              <a:defRPr sz="2200" b="1">
                <a:solidFill>
                  <a:srgbClr val="FFFFFF"/>
                </a:solidFill>
                <a:latin typeface="Arial" panose="020B0604020202020204" pitchFamily="34" charset="0"/>
              </a:defRPr>
            </a:lvl2pPr>
            <a:lvl3pPr marL="1143000" indent="-228600" eaLnBrk="0" hangingPunct="0">
              <a:spcAft>
                <a:spcPts val="1200"/>
              </a:spcAft>
              <a:buClr>
                <a:srgbClr val="FFFF99"/>
              </a:buClr>
              <a:buChar char="–"/>
              <a:defRPr sz="2000" b="1">
                <a:solidFill>
                  <a:srgbClr val="FFFFFF"/>
                </a:solidFill>
                <a:latin typeface="Arial" panose="020B0604020202020204" pitchFamily="34" charset="0"/>
              </a:defRPr>
            </a:lvl3pPr>
            <a:lvl4pPr marL="1600200" indent="-228600" eaLnBrk="0" hangingPunct="0">
              <a:spcBef>
                <a:spcPct val="20000"/>
              </a:spcBef>
              <a:defRPr sz="2000" b="1">
                <a:solidFill>
                  <a:schemeClr val="tx1"/>
                </a:solidFill>
                <a:latin typeface="Arial" panose="020B0604020202020204" pitchFamily="34" charset="0"/>
              </a:defRPr>
            </a:lvl4pPr>
            <a:lvl5pPr marL="2057400" indent="-228600" eaLnBrk="0" hangingPunct="0">
              <a:spcBef>
                <a:spcPct val="20000"/>
              </a:spcBef>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b="1">
                <a:solidFill>
                  <a:schemeClr val="tx1"/>
                </a:solidFill>
                <a:latin typeface="Arial" panose="020B0604020202020204" pitchFamily="34" charset="0"/>
              </a:defRPr>
            </a:lvl9pPr>
          </a:lstStyle>
          <a:p>
            <a:pPr eaLnBrk="1" hangingPunct="1">
              <a:spcAft>
                <a:spcPct val="0"/>
              </a:spcAft>
              <a:buClrTx/>
              <a:buSzTx/>
              <a:buFontTx/>
              <a:buNone/>
            </a:pPr>
            <a:endParaRPr lang="en-US" altLang="en-US" sz="1200">
              <a:solidFill>
                <a:schemeClr val="tx1"/>
              </a:solidFill>
            </a:endParaRPr>
          </a:p>
        </p:txBody>
      </p:sp>
      <p:sp>
        <p:nvSpPr>
          <p:cNvPr id="20486" name="AutoShape 14" descr="Image result for money sign"/>
          <p:cNvSpPr>
            <a:spLocks noChangeAspect="1" noChangeArrowheads="1"/>
          </p:cNvSpPr>
          <p:nvPr/>
        </p:nvSpPr>
        <p:spPr bwMode="auto">
          <a:xfrm>
            <a:off x="1488281" y="120254"/>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Aft>
                <a:spcPts val="1200"/>
              </a:spcAft>
              <a:buClr>
                <a:srgbClr val="FFFF99"/>
              </a:buClr>
              <a:buSzPct val="85000"/>
              <a:buFont typeface="Monotype Sorts" pitchFamily="2" charset="2"/>
              <a:buChar char="u"/>
              <a:defRPr sz="2400" b="1">
                <a:solidFill>
                  <a:srgbClr val="FFFFFF"/>
                </a:solidFill>
                <a:latin typeface="Arial" panose="020B0604020202020204" pitchFamily="34" charset="0"/>
              </a:defRPr>
            </a:lvl1pPr>
            <a:lvl2pPr marL="742950" indent="-285750" eaLnBrk="0" hangingPunct="0">
              <a:spcAft>
                <a:spcPts val="1200"/>
              </a:spcAft>
              <a:buClr>
                <a:srgbClr val="FFFF99"/>
              </a:buClr>
              <a:buSzPct val="70000"/>
              <a:buFont typeface="Monotype Sorts" pitchFamily="2" charset="2"/>
              <a:buChar char="u"/>
              <a:defRPr sz="2200" b="1">
                <a:solidFill>
                  <a:srgbClr val="FFFFFF"/>
                </a:solidFill>
                <a:latin typeface="Arial" panose="020B0604020202020204" pitchFamily="34" charset="0"/>
              </a:defRPr>
            </a:lvl2pPr>
            <a:lvl3pPr marL="1143000" indent="-228600" eaLnBrk="0" hangingPunct="0">
              <a:spcAft>
                <a:spcPts val="1200"/>
              </a:spcAft>
              <a:buClr>
                <a:srgbClr val="FFFF99"/>
              </a:buClr>
              <a:buChar char="–"/>
              <a:defRPr sz="2000" b="1">
                <a:solidFill>
                  <a:srgbClr val="FFFFFF"/>
                </a:solidFill>
                <a:latin typeface="Arial" panose="020B0604020202020204" pitchFamily="34" charset="0"/>
              </a:defRPr>
            </a:lvl3pPr>
            <a:lvl4pPr marL="1600200" indent="-228600" eaLnBrk="0" hangingPunct="0">
              <a:spcBef>
                <a:spcPct val="20000"/>
              </a:spcBef>
              <a:defRPr sz="2000" b="1">
                <a:solidFill>
                  <a:schemeClr val="tx1"/>
                </a:solidFill>
                <a:latin typeface="Arial" panose="020B0604020202020204" pitchFamily="34" charset="0"/>
              </a:defRPr>
            </a:lvl4pPr>
            <a:lvl5pPr marL="2057400" indent="-228600" eaLnBrk="0" hangingPunct="0">
              <a:spcBef>
                <a:spcPct val="20000"/>
              </a:spcBef>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b="1">
                <a:solidFill>
                  <a:schemeClr val="tx1"/>
                </a:solidFill>
                <a:latin typeface="Arial" panose="020B0604020202020204" pitchFamily="34" charset="0"/>
              </a:defRPr>
            </a:lvl9pPr>
          </a:lstStyle>
          <a:p>
            <a:pPr eaLnBrk="1" hangingPunct="1">
              <a:spcAft>
                <a:spcPct val="0"/>
              </a:spcAft>
              <a:buClrTx/>
              <a:buSzTx/>
              <a:buFontTx/>
              <a:buNone/>
            </a:pPr>
            <a:endParaRPr lang="en-US" altLang="en-US" sz="1200">
              <a:solidFill>
                <a:schemeClr val="tx1"/>
              </a:solidFill>
            </a:endParaRPr>
          </a:p>
        </p:txBody>
      </p:sp>
      <p:sp>
        <p:nvSpPr>
          <p:cNvPr id="20489" name="AutoShape 2" descr="data:image/jpeg;base64,/9j/4AAQSkZJRgABAQAAAQABAAD/2wCEAAkGBxQSEhUTExQVFhUWFxsaFxgYFx8cGhwaHh4dFx0cGSAYICgiHR4lHBgXITEhJSkrLi4uGCAzODMsNygtLisBCgoKDg0OGhAQGywkHyQsOCwsLDQsNC8sLCwsLCwsLCwsLCwsLy8sLCwsLDQsLCwsLCwsLCwsLCwsLCwsLCwsLP/AABEIAMMBAgMBIgACEQEDEQH/xAAcAAACAgMBAQAAAAAAAAAAAAAABQQGAQMHAgj/xABEEAACAQIEAggEBAMHAgUFAAABAhEAAwQSITEFQQYTIjJRYXGBB5GhsRQjQtFScsEzYoKSouHwJLJDdMLS8RUWRFNj/8QAGQEBAQEBAQEAAAAAAAAAAAAAAAIBAwQF/8QALREAAgIABQIGAQMFAAAAAAAAAAECEQMSITFBUWETIjJxofAEgZGxFCPB0eH/2gAMAwEAAhEDEQA/AO40UUUAUUUUAUUUUAUUUUAUUUUAUUUUAUUUUAUUUUAUUUUAUUUUAUUUUAUUUUAUUUUAUUUUAUUUUAUUUUAUUUUBiiiigCiiigCiilHSfpDZwFnr75OXMq9kSZY/YCSfSgG9Fc6+LfSh7OBX8O7I964qZ1MELBckHlOUD3qRwHpYz2LTOxzG2pb+aBP1raMsvtVrjvTfC4aRm61wD2LcH5nYUr4tireKEPduqPBGyqfURr71UOk+Ps4W2bFqxaZb4NvrJPWo4GYTmmQYOgy1cYq9SJSfBbcL8VMGYzpetk+Kgj5qf6U8wnTTA3NsTbHk5y/90VX+gnFcP+Bs2rqglQ05lBHeJ507ucG4de3s2dfBcp/0xVTUE2qZkXKrsfYfF27mqOjfysD9q3VTb3w9wLa289s+KXD/AOqa8joZiLf9hxC+o5B5Yf8Ad/Spyx6/BVy6F0oqnJg+L2tr9i8P76wfoo+9TrfF8YgHW4STzNtpH0mnh3s1+/8AsZ63T++xY6Kr69LLY0uW7ts/3lqSnSfCmJvKs/xdn70eFNcBYkXyN6K0YfGW7mqOjfysD9q31zLCiiigCiiigCiiigCiiigCiiigCiiigCiiigCiivF24FUsdgCT7UB7qCOL2c7oLilrZAcDUqSAwBjyINc6x/Su/dt4RrjdQ6P1t+3BkrDIqQP4pmDtAPhVY4Lxu4t7F3wrA32Vgp8QDA19QJoZqdH+JfFowFxLNyLt0qiQSG1IzQeXZkzXOOmnGxiLWGw11s2TK11xIDEDIYncEk6+NR7jnFW893rEuKxKsWEeWh0iZFRLuLVbXVlw75dJAgnfWN/lWFJLk28YNzGBSrp1YUqgA0EGBMd6AOeutMsJhbgUKinQAADy0qq8P4ywtOFXKw1naQfD/atI4jeB7xGxnwkTufWqgm9kTiNJ1wXe7YxCd5Lg9VNVXj2JVnCsO3ObNl9tTG9SMPf4iyNcRyV83AkDTTMRI89q1nj2LtaO6TAJHWKxg6zAJqk8rshpMecDxRW0sba/c03t8SI8apWN6SX7ltlCB1aQIUFtNZAGumhmix0oKrbRkViuudtCV5gxp5e1bbnPTkZVGOrOgWeMkfqI96nWOkTjZzVPw/SNGAJsGDsVJ28q3Djdj9SXF+tTYovFnpXcHMGmFnpb4qK58nEsKx0uMPUftU2zcsHa8vzj70sanQE6S22EEfMSKS8Vw4xBgNhUU8zYlvr+9JbFhG7t0H3BrecKeTA0jLLsGrFnSDg+Gw1psl1mxHZZdAoK5grFcu8SNJkSKuWB6PHIptY7EISqmDcDqCQDs1cy6QXQ7xrmtc4IHaiYJGu3KrTYxDZVkHuj7V2lN5E75ISWaqLlbwmPt7X7N0f/ANLZU/6Kk/jcSvfw4bxNtx9m1qoWuI3BsXHuam2uO3hs59wD965Z1yl99i69/vuWM8dQd9Ltv+ZDHzE1vw/GLD926h94P1pRZ6RNzCn6V7film5/aWQfYH70uD4+R5uvwWFWnUa+lZqq37dj/wAFMp8rrW/+0EV6wtvED/8AIVQe6C/WTpMSyiToarJF7P78meI1x9+C0UUh4Zi8W9tbmW008pKkcvAit541lbI9ts3gjK5+QOb6VjwmnRqxE1Y3opWnSCxmylijeDqy/cVLt41GfIGBMTvodSCB4kRqOUiocWt0WpJ7EmiiisNCiiigCuT/ABI45ea+9i2xFoKkFXBQmZOaDMgiI8vOrx0+tM2AxGV2QqhaVMExrBPIGuG8A4HicRlVQCOqe4rM0IVQ5SOzJnMCOQ8acmkjDvZz2zcuuLmuYIJDGeyN9dzvT7pBhkw1hryXS7KVAUpG5A/iO0+FVq9aK28JdDYJWy91CQ5OvavyBB5Ftd/SpfC0u4+zctobXWW8ubMzCQWkEEAj9LD5VUKbpkzTy2Kk6++HuLLpb78HYem5010rZZ4BcGF/GZggkBUacxBOXNpyOu+tM+LYLFYLDuwtWhbLksVMwpBEMIE65QDSLijXEwdi6l5yhUShMFXbXluog+Y0rLoaDc2CmEsF7lty8wE3CgaBh5eNN+D8G/EYMSujBtdNwxgjXlH0pDiLds2bN1VCuyLnC90kjMWjkZ8KZcA6TrZsLbJbsFh3GO7E6QI51q0ZMtSt8Q/6VervI/Psl3CsDIDBCYjT08qRLbtsFKswcNLAiVKjUEc82m1O+nPFRir9tlnS3lMqRzJ5jzqDwnhnWWGuSAR2YO/Lb5n5GsnKxCJL4Pwq01vMc9y/cLi0gYWxmXLz1My3oajW8XK3Wa0vYZRAnUgw0Tr46Vv4fhmS5acOilIJzqcump1AJkmBt4HlVzwvEbD8PWbaZmKzKiZa8CdYkiCRPhSMg0OLXGcL1Qz5JRFzflKdY2EDU+QpHbxaX8SvVqy25C/whuc5QdPDWnXFXw6KL9i3bS5aYNooh1mGVhsQVmPAwasVzGYe6ULKvYOZIAEEiP0xPvXSLinZDtlTw/CVGAW665rnU5y55kjNJG3P6VB4b0bxV1FfqrQVgCskCQdQez5Vc+D4y1dwVq25gNYVGA0/TlPvT3h+Ms27aW1jKihRO8AQJ89Km6jtqbzuU3B9BnPfKr/JmP3b+lST0Icd2849yP6H710HB9Vc7p1G4BoxWEYAlWUfzAx9DXJ2dKOXcW4Ti8Mhc3iUBA3k6+RioF/jWIsgFrtsg7aq30Qk1buleIuojpfa1lgOmUtJUHKR2pkgsJ27wrVwvhWLUEqMGFZRlhB2dP5RJ56k613jBZFJ7+5ycnmoqNrphd6xfy8xHNQ0RzERqdtY0qx4TpRcMA4bMTsBBPy3mnGD4JiUuC5cu9b2hIChQoGsiD9I51O6R25tE9XclSIYKdJ0MH3+gqcRRpUbBu3Ymt9Jba/2uFdPPKR/SmFji2BufryHwaR9xVf4d0ftG2XxSYrrNSQVaNSSMkKZ3nfcmttr8GC3/T4s5ebi4c3oAR9YqHhq6X8FKb5LKlqw3cuqf8Q/elPHsMxCoguN21bMqMQuVg2pHjEe9RQcOTa/JRA4LkXFAISQozGTlmSd69cQs4eB1CrnL5Yt3WMBRmZgVaCAARHjVeHKLXcxTjNPsTMBxBl7AZ1YZpBlfE6Zt9vOubYrrLd28vXr1hYrmDw5JIabk6gwxErB35Vf8Dw7GXVV7b3OrbmbgbSY7rAbep2qNiOEYtGCXbSMjzHYVyWUSJiMukmT4V0led3S/UiNZFVv9Dn+AvYy5eCXWcjLOS4SF5xqDMwJ9qaXrl1L/W3C7FRmQBi5EjKQNFVgRrIM7azu2wS3B1ptqgXN1b2xILaZuzzUQeRGxqPxA38MziAMgLDUOI8ARy1ieVRB5ZVdFyVxurGvQrpXi0xAtYpiLEElrhEqMpygaZt8uutdDt9IbRyyyw7BVhgx10Egba6VRejODWzkuYvK/WkgtmBmZZTqM0KGyxyK+9T8TwHD2l6+1dY27T5nzaDaVAIWWIbLA2AY1ynJW8rujrGMqTfJ0KitGGxSuisNmUHY8xNFUZYs6arPD8X/AOXun5KTVL+HvR7D47haLfQ9l7qqysUcAnUAqQYPMHQ+FdA49hDew1+0veuWbiD1ZSo+prmHwz6aYfB4a5hcYWs3bVxyVKk76xpsQdNd9KA542AdAi5Ctyzi2kkHN1auYB8gQNaZcPZ7OJv3lAVbgQAbDSZ05a/eujXfith+q61bDEG91QkrPey5jE6RrSzj3Sa3xMYjh7W1tQltxdBzGcwbsyBEdkf4jWollU4xxTrbL27jqFcRM7HcfUUjxN2yLQw7MSIEZd9NZqxY3otgcPhbjkXbr27bNreyqWA3yqm08pqu3+oGBF9bQF0qBuSobNkJgnbcwary3qRrwTMSQEXkNI+WlL7XExbJRlPMg+M8vL1plxTiStgEbIA5FskDQAyJI8OfzpZZ421tQ4ths38SBh7aac6m1ZVOjU1w3TL2QViFgnN+x/pUSw122pthQquc2oM6c1JPKKxxXjtx2JE253CmNdtPARppFQfxzXcovOxUTGv/ADnzqk48oymXbgFo3LS3I1JIM+RivVrCyEtgam8TA5KjZifTRR/iFVrgvFEtrcVmuqI/La2x3MySs5Ty5VZ+j2NshGbqrl19Qz6k6wSpIaNN9uc1jXI7DXG8PfqnbIYCkzyrZkykAmDoInmRIHvUK7ibIV4w99Mw1bM59yC0H3rbh7tkEEYO6TMyS2p8T2qKuQ74McIuTaYyYW5dBPIAOx+UEVsXjFnMF68ZjsAZ+2g96OGXAll7Jwtwq5aYEEKdAve5DY71Ew2Dwi37dv8ACvDMAwuagKQZOaS0zB3is0rUUxunSe1hnlsQ6sOSqWOvkKd3um1s2pONJDDbqu18lE1pt9GOG87Q+ZpvhehXDrq/lWmBESQqtH+dSKxqPcLN2Occc46MQxAd2VFIUsIBzQTAOv6RvFWzC42+qgBuQ+1LOmPBlwhuWiTDW+stTatq0A5WUlFB0JU+Ybyq0YTOFE4y6ZUd63aMafphBp6zXSXoVfdiV6nZGtcVxA5ipWI43eNllbKQY561rTha5gxxbsZB1VY02EAAR46a1K4oq9S35lsmRtZUHfxmuTRaLLg+KtlUdWugG11fCpLcVgSyEAbnOsD61ST8NOsEnHXSDqNNBz5NyqmfE/hWIwHU5rrXrLgycuWGWDBynwg6+Bo4vqUm+h1vEcatXbbi2dSCA6qtzKTsSJIMaaGoWOE4lLSZZCnMwRQVUiCNBzH3FcZ6O3HuPa6u6zXLrZXtK0MiqZknwKyfY12vgOHJz32710kj+Xl/zyFQ5tLR/AqwweOWywwlskETGgO4zzv5+FL+J2nuv23MyEJWV0JgSFaCJbXnrTh8KnWG5kXPtngZo2id6jX+zcB8f/j9qyWJm/z7mqNFJu9Hrdm/dQMykoDIciS066ny9qYvwpFRyQDntoZ1JOomZY81J5bmtnSLCX2vubbIq5EEsJ5MSNdjo3zFZXh16wtxb752YIVMKIXUQAvod66wblKN9V/JEtFKujJdvAWLV2x1pswSxCtaEwFgQZ01JHtW62iKwmTLqIJlZNk6xt4Va2S3atx2QADv6edc6wPFLdsTdNwkXiSRaeAShA7REQJP0rjKFukds/U6gBRSu1x+yyhh1sEAj8m4d9eSxWa75X0OdornxM6RYjBix+HIHWFgZAJkRG/qa5xc6UDHqLOMXCJfYXB+IuWQxUAEoBl2OkZvP0Bb/GXAYm0Rfa/ntPei3bygZB1Znf02G++9UPgV9sRdt2AqG45KpmgAkAmJ5aA76VjNRMsYXC9TZb8Rby9aRcslmDhpEXWIPc3JiOQ11hhxHgwwzX8SuNwV1Qui2rpNwidguuu36vel1sfkfiFw9p7QuC2WDJHWEwAQGnU6gxEa7VbsV8NnTBNi7111dbZuPhxlyADUrmEnu66HfSsRsnoUHiXGGuJkXbQkxJM+OsAe2tRsdfVlWzbEW10zASTzJYk+JJimGHu2CCUtmNiVDQPKR5cqwPw0EKOzuYYj/b51q1YutjzjUzogt5OqRspCiXiN3J8Z22plh+I3ApGUxroAIpE+LCgIM6gMe6ezMxGmh0EGDzNOLT6Uaoy7E2IuK75XRpkk7aTtPjpSy/gRplQiT/FJ35CrDimTOcz5eYUgkTE6xypW91GuZVEK2QSSSVYgSV12kHfkaqCzOiG6RJsYVbNpHuW17TMDpLLG2afH6VJwvE8ohbRUEZtConz38vWtj2cMAbbXbrZTHLlp71twwwebe9ovMjL6+ta5IxRNZ4wXBXq3EiJkQOWtS7PGdYKONY9fSvK4S6QzBGKATmnTLuG8wR4V7xWHcMoZASzhV7WoY6ifCRWJroY13G2Jcpa6yQYVWyzrBnT1EfWlNrjzNDCxdMjQxy8R86nYrgl9LbXHRcqqS3a5DflWMBwW/cto9u2gVlDJ2wNCNNOWlLVbCtdyPf4+6ns2b5HiVj6a1pPSa4NrN75H9qcDo1ijztj/ABivWH6KX9fzrQ8ZY1lrobRU73FXuk9YhHJSQdBMkEkc9PlVnwWIvuVRUknQdv8A2rT0l4I9iwbj3rTAMoyrM6+opl0Px3VZndYZRoCNRppVyl5FpySl5mOcXw3qF/OvZWiSo1jy9aig2m0N87jkKr3Gbl/ElmyOwbYgiP8AUdaU3uGYhNSrBfEsuh5bN61GV1en7l5ldHQsZxn8Mp6u/czAgKqxrPhOmtRcR0sv3LCsL2RiCWS5Bjx5EbeXOuccTv3sM4W6AdJ3DHw8ZH+9S+H4g4gm2lt2IEhVAkwJ0Ey2gOgqOxmbsyyYDGsltbOGYvbFztAaEMZDFZElcrGJMjXSNuzKAoyjYCB6DSuG8JbOboW4VKazlzODGp7SzIEwI01A8a7ZhD+WsFiMo1ecx03adZ8ZrljcHSAOdTSvjV0jJAnU/wAMSIjvA6ztHnvTJjqaX8UwJum1pbIS5mOdSSNCPy4PZfXc8p8a5o6LQXcR4gQR2SZdV0YDfqFJ9s5/ynalGF4niMRbuXLinOLoRVBzSok7ga94maaYjhF1vzAJAuBpzCBraBBG+9k/5qQ4DNbtJazZXuX1SVYnvCJn+lemCacWq3Rwk7TTvkZ8cxmJu2sz2TOqhgTmUAkN/ZmJ0ADDkzGl/BOGm02FuOGXPeKgM8mADBIbmSYnemuILYZnw74vQWWy2lzAi4TC9qToQZg6b1pwfB1Y8PvMzF3OdyxLSQy5Yk9nQ8vOuUbW56J09vv7nTZooorucjnPxwQHB2ieV77o1cLtYkoDlLDLm7vIMMjT4AqSDXefjhazcNEcr6H6MP61XPgJZS7bx9u4ocMbYYMAQVIcQfEaGsByj8Q3UFSAbaOGK+JKxIj1j3NW3hXHGfEdTenqmtEqocwIAgb7d4RXROOtwSy17CXMKoKgC5ktxlzjMIYEEGCDI2qocfwfDDlfDLirborDYMHJgjMXeVgjlyJ0oY2Vq+beGuYg9W7rcjqyrkAA7zH6hOh8qVYXEWlw7hnYlnBAAEDc6zyJ356aU16231cNavC7GrB1NsnmFXLm+bUos2QLBUle0WKk6a8t9jW+wvqebeAlM7XUVcwCqSdTG+g5+lNbd9csTsftSq3hf+n7SnOJYb8piR6U+wo39TUmmluGC8meFUCfzS0MIPdYHQrSjimEtpDJcDPKzB+sRt6Va8RYTqmBuFFPeUAajnHhSrj9myoNq1nuAvbbO5GYLEECPEEfIV0g6kiGtBVwnhBvgnOF7RG0+fj50/wXRQNA64QeYQfvW3CXsLbQBMw1ObXc+OlbcHxK0jMqjsiCvlO4ArosV60Q4LSywYvDNawrKbpKpaKgeICxAHoK3YPB27sFnGdVTfKSARmXWOUn0pEeP2x+kUf/AHMkd0fSuOY6ZS1nhto966f8wrP/ANMwsgl5K7HMJHLSKqDdKByC1obpXGxArLFF0SzhbgZSLuhiDmB/mEHY8jW8ph10hjHjmn3mueHpUzvmDaKsT9h9Kzc6TsdSxJNU4vSkSmuWOuk3DXu9iyPy2IY527rrOizrDSPQjzrdc4E2W5iDdCmQDaG8RvNVi50jbftU1s4W+0kiJ8WJkfKslaVNFKrtDbhvFOrs21OUQMomJMc6Sca6UXblp1hbYGoJaWMSOzAgc/6VLXgRc/mAeUfuah8Q6JDK5QMSdl098pI94qbFIUYXjP4hQjYfrLnaC5BqJ1MEnMxaBJYEzzq02Ojz4XLdZgyXFzWmttOVwQGUnk6gcv73hSbAYhcEqWgWS7q0uCoBIyg7jNBG8wdo0NTbIfEYfqFxAOQq1kG5lRIJFwtJg6EEcxrWU3LsbokWDCYJjeVraXTmYFmUNrJE5jGokCfQ106+4RWYxoJ3rn3AOCobT3OvDm1lkrfHencgKQQfPwqHiOMoyAWrWRAhtoxckm2D3tQNXOpk8q5zjbKiyyv0iEmPGvI48TVR68zECPH/AIa23sclvvuFkSJMaeNVLCy0ZGdlwt8UutbVVSQzkd6JAZDIgeb8+XnpUOFWrmIvWheXqWFxGyiezDLHeE7GZinOD+IODtWEt58zKN1Vm1kkbLHPxpeeklu5iXxQfKWeAhUgjILe7NA1Kt4V0wo+ZaETej1Oj8dCnBXspzfluATqZ2P1H0pdhsGqtw9W3S0IH96Fk/Q/OkGBxqGxdvOJcYa0VzONWLvJVQdJJHLkKa3sdmxmBRRmcWCzLMAdmNTyO+m9S1rS+6nXZWy60VgUVZJzn4s4hmw+Isj9AsXdv0ljbgeZbX2NUX4V9IPwL4lSua5f6hbSFguZiziSToAMwJNXT4ucJxWW9ibNxBY/DBLyMCWJS5nUryntHXlr41xnh2OXOC8TbcMCVEAzIzAgjcbHesYQ96bYXGNicW2ItqbtworrhwzqOzCTAMSABqZJnSoeG4k6YjD55ACEXFYRMqIJB5yAae4XpDiLacQdSz3cZtkaApOjELvngwDPICOddJ6MdE8BisJZu3cNh2vdWguFJkOFghjoQ2uoOsnnRGtI5ld47bHIfKlbY1MXZaRlAaG2kZTmBHtFWjozxhbWETD4exh3xrvf/MvZAttFdgGdn3iAAPSqNiuHXcKlxboQZyYK3EcGdNCh13rbojLYzwSxaUWmDIRoTuQZ8q04a9BI8DtSvheKKYZ1B1l8vy5e81JwFtSZO5HiaxuwlR74hcd2CorEHcxIGkx9qg3HaQX7MldSui+AJ9gIq0cPdUVl8/6Af0pZ0huFrbKsQRrP9KxUa2KsJgb2ILMmXva7KJOugFMrHRnE6DsQTqxfb6a1p6NXIVgSRqKdi8OUmuzai6SOaVrU0p0Rb9WItj0BP3NSbfRWyO9iWP8AKgH71qxGLyAFgVDEAE6CTtUbH8SFpgryCYjwiYmZ5c6zO+P4GVDNeAYQd57zf4gPsBWxeF4Bf/CZvVz+9QsQCqMxddFJgHeBNaMHftvbV3uFSwkqI08pNY5yfIyoaG3glIIw1vQyN/qOfvW88aRR2bVpfRRSjrcN4O/uf/TFR8Vg7dzuW7y+jEf901Ntm7EDpDxA3LmgADAZ40kqeyT5wSKttvi7EDKrH0BqkW+GhHMtIMiGOoPI6eBqyvjbxiWaI/Ssj5zFa1pRmZXZOucXuBghkM2wOnIn+h+VZHET+ZJ/s+9r5ZoHjpHzFKnwSOwuOzswGnaAj/L6msKtmDAB111LE+2s1Pl25KSk1a2I3Fr1u8bVxQHuMBKsJhYJAM6b02wuBwls5ltFmgDuSBHgCIB86rGOXNcVltZUHZnLGbl7f8mrFfQ2VCnMg2EDYwDrPkQdauUHFWSpKTo947rb7Ze2tmBoSuhG0BhprzGvyrxj+FW7OFZ1xeJN7LGTKvVjWAA0gjQ7gVP4L0exF5CTeyXFIzI2XLBEggnkRqI9DFLeL9YivauLuNGHkVBB00308axbpGvllzwvSdVxFm5aww7GG6uNBqSCXOmuo9daR9OOtx91LzhVyCCFY92Z7KsSAfSJ86zgOEHMFuM3cBknLpO2nKmti7hMMczHDk/3/wAw/Ineo8pScimr0bWDF0MSxICrJg7CN528OdWfgXDGCpbe3eYm5At3NA5yjNAMQSNfSt/EviCgGVCzgahbSog+kGk3DOlPWYgYi5bvrkILBTmcjVBlzaT2tauKzPRO/wDhLeVastvBsFZuu6W8OS9rLbIuFh2h/EFUxsdTA8Ke8N4DiWIaVtKzZiSsXR2pK6gmPDUeNSOGdPMGV7t6yB/+yyyj5jf1q22LodVdTKsAQfEHUVLwqq1R0WJm5s90UUVoPN22GBVgCDoQRII8warvSboZh8XhLmGVLdnOQwZLa6OpzAkCJ5g+RNWSq10u6bYfhxVbq3XZ1LKttQSQDB7zKOfjWpWY3Rw/4h4PEYPH3OuuB3vW1dTaU205WxCyYjJqJ1nzqDwe42RQLjC5dMlc8SRI2B8Bz1q09K/ilw/GR1nDXusgIQ3XClZ/lnmAfauZYa6wdGUMMjAy3gDJqWhaZY7vDQ1zMrzA7SnQzt7ehqCbby4cAi2mzaEiZ7OkExqa0cR4obl4XFYCNDG/jUnB8eLEC4M4Ou2p/oayjd0Y4fbW4nU5ghgktAJJnYHkB4CpOAPKtF17OZmtKIIE5mjUnYa6AcyNdRsJr3gG1Pt50fcexPe9bWQ5Ou0GKS8Qtq/cuOfIift+1M8XeCsgIJzaBoEA+HvW4Ia1EMVcGxDIGCrmOk7aRPjU9sRfPgvv+1ReEWyWuAeP9TThOHuf0t9qvE9RMdhTicNcuKVe4Mp3Efua8XOGK0Z7jtAga1YrfBHPID1P7VKTgB5sB6CotmlbGGQCNSNtST96GsDslAFKkctCOYPtVpHCbQ3JPv8AtWq69i3yX/nrTUFNxfEyXiTA5A1YuA8QDDKxmRKn+hqnuR1jeEmKk8Lv5T6H/n2FWiJIt3GMOWANpsjT2tYkeo1mlFvC29etuMxUgGNYn196MTxHSlWCxOa4w5Pp77j61VkFtwfC7BUFScp37W4+f/IrVjuHJa7domV1kTtznz3+XnSrAXCJFZx3FwgNvmR968n5OHJ04b3R7vwsWMW4z2qx0cat9Ft5ZdSpXQntiRm0BiVOvLxrdxXpR1LKVYSQEYkEqACBmgAmVE6c6pHCbVxrrAtlhT2uXhp4nWmIsoRItsw8SAWJGknMYHstfWxZSnhNVvofMhCMMS7Gl7powJ6mblxgASSx2mdCs67/AEr1w9sVii/4ghAApVdAWMgxBOY7eFM+DdDOIYlQ1qwlu2djcugAj0t6e2WrXgvhZiFHbxSrIjJbBVQfGQBPMarzrxKGVrU9bk2tinYrhd65hbaIS943SbhZssJBiQ0GO6BpqQxiIr3gOgxOXOwzcwuZ5PlGWPrvXWui/Q9MMhFxbbk6zDEz/eJMH2UVZ7VpVEKAB5CPtVrw48W/gnLOXNHHLfw3uMuVLba65rhVfrGaPLWmdj4aYlYi/ZX+LKGn/MILe9dTop4rT0SRvhKtdSscL6D4W2FL2hccDUszOJ9G0+lWZVAAAEAaADYCs0Vzbb3OiSWwUUUVhoVW+mnQ+zxFAHJS6gPV3RqVmCQRsymBp8oqyUVqdBqz5e6VdGcRgbnV3xkknJdXuP6Hx8jr96q1+236iD/imvr7i3CrOKtm1ftrctkg5WEiRsR4Hzrn1/4O4C0l24EvXnCuyW2uHLMEqv5YUkTA1NW5J7rU5qLWx89ZBzMe1blbsyp002396sWL4i6D8rC4K0y6Mv4YM6kb/wBuX1B96WcT4/i8QnV3rxNuQckKqyNjlQAaelMtVYuyFak5tj7xEb6c6ccKfQa8uVIC7RuPlv60z4bcVRLGAPr6Vxki0WnB4NL8h9cuUxPPWPtW3i2CtdWwYgGDDTBB5Ee8VX7XSBLZYqCc0fSf3qBj+kD3P0jymtRjH3QnECbhbcqp95M1aH4oi8xXL0xTIgKmJMGKjXMSzd5mPvXTE3IhsdKxPSe2v6h86UYvpivKTVJS2T3QT6Ctwwb84Hqf2qVBvZFNpbjnF9KLjbCPell7EXbmpmDWpsOo3b5f715DOsEErMkSIDDxE6EedX4bXqJzX6T0jRodK327oXnXkY/lcQR4jSpdjAWLihgSPKrWGpaRZzlKvUiI+IL9ldZrzaVrZ1AB0O/hTIYW0uwJPyrTfUHYCq/p5LdmeKnokObBV+0GADAGNZB5/Ws4nB22IYxIEE8zzG1KLDGQBudhzPoKtfCOhOPxEZMO6r/Fc/LX/VqfYGusIRhqznLM9ELVKLrqfpW/CYk5gFGnkP3roHCvg6xg4jEgf3bSz/qf/wBtXLhHw9wOHIYWjcYc7rZ58yp7M+1bL8mK2Efx29zf0E4ebOFBJB62LgjkGVdPpVjrCqAIAgDYCs14pScm2z2RiopJBRRRUlBRRRQBRRRQBRRRQBRRRQBRRRQFR6bdArGPBcRaxAGl0DfyuD9Q89xXz70s4Dfwd7qsTbyMe641Rx4qefpuOYr6wqBxrg9nF2ms4i2txG5EbHxU7qR4irjNrR7EOCep8f3bRG+3jWvq/Kum9NvhbicG3WYUNiMOT3QJuJOgDKO8P7w9xzpdwr4a8TvbYfql/iuMqD5AlvpVqEXrdEtyXBRkwrHkffStgwR5kD6113C/BLEGOsxdpQd8qMxHpJWaf3vgrheoZUvXevjs3GgqD/IIBB23nzqqwl3M/uM4UthYg6x7VYODdCsZiINjCPlOzsuVSPENcgEelXbA/BnFFou4ixbUHdFZiR4gHKB7k11Poh0bGAsdSL128M2abjTGgGVANFXSYHiaueLBLy7kxw5P1HJeGfBzG3P7e9asjwBNxvkIX6mrZwz4MYJP7a5evH+bq1+Sa/WulUVxeNN8nVYcUUviXQa3Zw7DhlnD2cQIyvdTPI5jM4Ygnx1rl3GehvGsc+TEpcuFD2Wa6gtCeaZYHyWvoWipU2jXFM4Jw74F4oqTdxVm20aKqs4n+8Tl+gNJuJfDXiWGZV6jrkJjNZOceUggMo9o86+lKKRm07McE1R8+8M+FOPuMvWIllG7zM4YqB4qp1J8AflV54X8HMGkG/cu3jzE5F+Sa/Wuk0VUsabMWFFCzhHR/DYURh7Fu35qva92Op9zTOiiuR0CiiigCiiigCiiigCiiigCiiigCiiigM0UUUAUUUUAUUUUBiKzFFFAYiiKzRQGIorNFAYorNFAYorNFAYorNFAYorNFAYorNFAYorNFAYorNFAYorNFAYorNFAYorNFAYorNFAFFFFAFFFFAFFFFAFFFFAFFFFAFFFFAFFFFAFFFFAFFFFAFFFFAFFFFAFFFFAFFFFAFFFFAFFFFAFFFFAFFFFAf/Z"/>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Aft>
                <a:spcPts val="1200"/>
              </a:spcAft>
              <a:buClr>
                <a:srgbClr val="FFFF99"/>
              </a:buClr>
              <a:buSzPct val="85000"/>
              <a:buFont typeface="Monotype Sorts" pitchFamily="2" charset="2"/>
              <a:buChar char="u"/>
              <a:defRPr sz="2400" b="1">
                <a:solidFill>
                  <a:srgbClr val="FFFFFF"/>
                </a:solidFill>
                <a:latin typeface="Arial" panose="020B0604020202020204" pitchFamily="34" charset="0"/>
              </a:defRPr>
            </a:lvl1pPr>
            <a:lvl2pPr marL="742950" indent="-285750" eaLnBrk="0" hangingPunct="0">
              <a:spcAft>
                <a:spcPts val="1200"/>
              </a:spcAft>
              <a:buClr>
                <a:srgbClr val="FFFF99"/>
              </a:buClr>
              <a:buSzPct val="70000"/>
              <a:buFont typeface="Monotype Sorts" pitchFamily="2" charset="2"/>
              <a:buChar char="u"/>
              <a:defRPr sz="2200" b="1">
                <a:solidFill>
                  <a:srgbClr val="FFFFFF"/>
                </a:solidFill>
                <a:latin typeface="Arial" panose="020B0604020202020204" pitchFamily="34" charset="0"/>
              </a:defRPr>
            </a:lvl2pPr>
            <a:lvl3pPr marL="1143000" indent="-228600" eaLnBrk="0" hangingPunct="0">
              <a:spcAft>
                <a:spcPts val="1200"/>
              </a:spcAft>
              <a:buClr>
                <a:srgbClr val="FFFF99"/>
              </a:buClr>
              <a:buChar char="–"/>
              <a:defRPr sz="2000" b="1">
                <a:solidFill>
                  <a:srgbClr val="FFFFFF"/>
                </a:solidFill>
                <a:latin typeface="Arial" panose="020B0604020202020204" pitchFamily="34" charset="0"/>
              </a:defRPr>
            </a:lvl3pPr>
            <a:lvl4pPr marL="1600200" indent="-228600" eaLnBrk="0" hangingPunct="0">
              <a:spcBef>
                <a:spcPct val="20000"/>
              </a:spcBef>
              <a:defRPr sz="2000" b="1">
                <a:solidFill>
                  <a:schemeClr val="tx1"/>
                </a:solidFill>
                <a:latin typeface="Arial" panose="020B0604020202020204" pitchFamily="34" charset="0"/>
              </a:defRPr>
            </a:lvl4pPr>
            <a:lvl5pPr marL="2057400" indent="-228600" eaLnBrk="0" hangingPunct="0">
              <a:spcBef>
                <a:spcPct val="20000"/>
              </a:spcBef>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b="1">
                <a:solidFill>
                  <a:schemeClr val="tx1"/>
                </a:solidFill>
                <a:latin typeface="Arial" panose="020B0604020202020204" pitchFamily="34" charset="0"/>
              </a:defRPr>
            </a:lvl9pPr>
          </a:lstStyle>
          <a:p>
            <a:pPr eaLnBrk="1" hangingPunct="1">
              <a:spcAft>
                <a:spcPct val="0"/>
              </a:spcAft>
              <a:buClrTx/>
              <a:buSzTx/>
              <a:buFontTx/>
              <a:buNone/>
            </a:pPr>
            <a:endParaRPr lang="en-US" altLang="en-US" sz="1200">
              <a:solidFill>
                <a:schemeClr val="tx1"/>
              </a:solidFill>
            </a:endParaRPr>
          </a:p>
        </p:txBody>
      </p:sp>
      <p:sp>
        <p:nvSpPr>
          <p:cNvPr id="2" name="Rectangle 1"/>
          <p:cNvSpPr/>
          <p:nvPr/>
        </p:nvSpPr>
        <p:spPr>
          <a:xfrm>
            <a:off x="1435602" y="120254"/>
            <a:ext cx="6364129" cy="854080"/>
          </a:xfrm>
          <a:prstGeom prst="rect">
            <a:avLst/>
          </a:prstGeom>
        </p:spPr>
        <p:txBody>
          <a:bodyPr wrap="square">
            <a:spAutoFit/>
          </a:bodyPr>
          <a:lstStyle/>
          <a:p>
            <a:r>
              <a:rPr lang="en-US" sz="1650" b="1" dirty="0">
                <a:solidFill>
                  <a:srgbClr val="001748"/>
                </a:solidFill>
                <a:latin typeface="Arial" panose="020B0604020202020204" pitchFamily="34" charset="0"/>
                <a:cs typeface="Arial" panose="020B0604020202020204" pitchFamily="34" charset="0"/>
              </a:rPr>
              <a:t>Objective: </a:t>
            </a:r>
          </a:p>
          <a:p>
            <a:r>
              <a:rPr lang="en-US" sz="1650" b="1" dirty="0">
                <a:solidFill>
                  <a:srgbClr val="001748"/>
                </a:solidFill>
                <a:latin typeface="Arial" panose="020B0604020202020204" pitchFamily="34" charset="0"/>
                <a:cs typeface="Arial" panose="020B0604020202020204" pitchFamily="34" charset="0"/>
              </a:rPr>
              <a:t>Study alternative water treatment processes for the effective removal of algal toxins (5 related projects)</a:t>
            </a:r>
          </a:p>
        </p:txBody>
      </p:sp>
      <p:pic>
        <p:nvPicPr>
          <p:cNvPr id="20493" name="Picture 6" descr="http://www.aaees.org/images/e3swinners/e3scompetition-winners-2015gp-design10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86451" y="1314450"/>
            <a:ext cx="1482188" cy="103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7" name="Picture 2" descr="http://cdn.toulouse-tourisme.com/medias/photos/original/PCUMID031FS00963_4_PECH-OzonationWEB.jpe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1" y="1257300"/>
            <a:ext cx="1282433" cy="1103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bwMode="auto">
          <a:xfrm>
            <a:off x="4057650" y="2343150"/>
            <a:ext cx="1379570" cy="553998"/>
          </a:xfrm>
          <a:prstGeom prst="rect">
            <a:avLst/>
          </a:prstGeom>
          <a:noFill/>
        </p:spPr>
        <p:txBody>
          <a:bodyPr wrap="square">
            <a:spAutoFit/>
          </a:bodyPr>
          <a:lstStyle/>
          <a:p>
            <a:pPr algn="ctr">
              <a:defRPr/>
            </a:pPr>
            <a:r>
              <a:rPr lang="en-US" sz="1500" dirty="0" err="1">
                <a:solidFill>
                  <a:srgbClr val="000000"/>
                </a:solidFill>
              </a:rPr>
              <a:t>Ozonation</a:t>
            </a:r>
            <a:endParaRPr lang="en-US" sz="1500" dirty="0">
              <a:solidFill>
                <a:srgbClr val="000000"/>
              </a:solidFill>
            </a:endParaRPr>
          </a:p>
          <a:p>
            <a:pPr algn="ctr">
              <a:defRPr/>
            </a:pPr>
            <a:r>
              <a:rPr lang="en-US" sz="1500" dirty="0">
                <a:solidFill>
                  <a:srgbClr val="000000"/>
                </a:solidFill>
              </a:rPr>
              <a:t> (UK &amp; UT)</a:t>
            </a:r>
          </a:p>
        </p:txBody>
      </p:sp>
      <p:sp>
        <p:nvSpPr>
          <p:cNvPr id="13" name="TextBox 12"/>
          <p:cNvSpPr txBox="1"/>
          <p:nvPr/>
        </p:nvSpPr>
        <p:spPr bwMode="auto">
          <a:xfrm>
            <a:off x="5943600" y="2400300"/>
            <a:ext cx="1360863" cy="323165"/>
          </a:xfrm>
          <a:prstGeom prst="rect">
            <a:avLst/>
          </a:prstGeom>
          <a:noFill/>
        </p:spPr>
        <p:txBody>
          <a:bodyPr wrap="square">
            <a:spAutoFit/>
          </a:bodyPr>
          <a:lstStyle>
            <a:lvl1pPr eaLnBrk="0" hangingPunct="0">
              <a:defRPr sz="1600" b="1" u="sng">
                <a:solidFill>
                  <a:schemeClr val="tx1"/>
                </a:solidFill>
                <a:latin typeface="Arial" panose="020B0604020202020204" pitchFamily="34" charset="0"/>
              </a:defRPr>
            </a:lvl1pPr>
            <a:lvl2pPr marL="742950" indent="-285750" eaLnBrk="0" hangingPunct="0">
              <a:defRPr sz="1600" b="1" u="sng">
                <a:solidFill>
                  <a:schemeClr val="tx1"/>
                </a:solidFill>
                <a:latin typeface="Arial" panose="020B0604020202020204" pitchFamily="34" charset="0"/>
              </a:defRPr>
            </a:lvl2pPr>
            <a:lvl3pPr marL="1143000" indent="-228600" eaLnBrk="0" hangingPunct="0">
              <a:defRPr sz="1600" b="1" u="sng">
                <a:solidFill>
                  <a:schemeClr val="tx1"/>
                </a:solidFill>
                <a:latin typeface="Arial" panose="020B0604020202020204" pitchFamily="34" charset="0"/>
              </a:defRPr>
            </a:lvl3pPr>
            <a:lvl4pPr marL="1600200" indent="-228600" eaLnBrk="0" hangingPunct="0">
              <a:defRPr sz="1600" b="1" u="sng">
                <a:solidFill>
                  <a:schemeClr val="tx1"/>
                </a:solidFill>
                <a:latin typeface="Arial" panose="020B0604020202020204" pitchFamily="34" charset="0"/>
              </a:defRPr>
            </a:lvl4pPr>
            <a:lvl5pPr marL="2057400" indent="-228600" eaLnBrk="0" hangingPunct="0">
              <a:defRPr sz="1600" b="1" u="sng">
                <a:solidFill>
                  <a:schemeClr val="tx1"/>
                </a:solidFill>
                <a:latin typeface="Arial" panose="020B0604020202020204" pitchFamily="34" charset="0"/>
              </a:defRPr>
            </a:lvl5pPr>
            <a:lvl6pPr marL="2514600" indent="-228600" eaLnBrk="0" fontAlgn="base" hangingPunct="0">
              <a:spcBef>
                <a:spcPct val="0"/>
              </a:spcBef>
              <a:spcAft>
                <a:spcPct val="0"/>
              </a:spcAft>
              <a:defRPr sz="1600" b="1" u="sng">
                <a:solidFill>
                  <a:schemeClr val="tx1"/>
                </a:solidFill>
                <a:latin typeface="Arial" panose="020B0604020202020204" pitchFamily="34" charset="0"/>
              </a:defRPr>
            </a:lvl6pPr>
            <a:lvl7pPr marL="2971800" indent="-228600" eaLnBrk="0" fontAlgn="base" hangingPunct="0">
              <a:spcBef>
                <a:spcPct val="0"/>
              </a:spcBef>
              <a:spcAft>
                <a:spcPct val="0"/>
              </a:spcAft>
              <a:defRPr sz="1600" b="1" u="sng">
                <a:solidFill>
                  <a:schemeClr val="tx1"/>
                </a:solidFill>
                <a:latin typeface="Arial" panose="020B0604020202020204" pitchFamily="34" charset="0"/>
              </a:defRPr>
            </a:lvl7pPr>
            <a:lvl8pPr marL="3429000" indent="-228600" eaLnBrk="0" fontAlgn="base" hangingPunct="0">
              <a:spcBef>
                <a:spcPct val="0"/>
              </a:spcBef>
              <a:spcAft>
                <a:spcPct val="0"/>
              </a:spcAft>
              <a:defRPr sz="1600" b="1" u="sng">
                <a:solidFill>
                  <a:schemeClr val="tx1"/>
                </a:solidFill>
                <a:latin typeface="Arial" panose="020B0604020202020204" pitchFamily="34" charset="0"/>
              </a:defRPr>
            </a:lvl8pPr>
            <a:lvl9pPr marL="3886200" indent="-228600" eaLnBrk="0" fontAlgn="base" hangingPunct="0">
              <a:spcBef>
                <a:spcPct val="0"/>
              </a:spcBef>
              <a:spcAft>
                <a:spcPct val="0"/>
              </a:spcAft>
              <a:defRPr sz="1600" b="1" u="sng">
                <a:solidFill>
                  <a:schemeClr val="tx1"/>
                </a:solidFill>
                <a:latin typeface="Arial" panose="020B0604020202020204" pitchFamily="34" charset="0"/>
              </a:defRPr>
            </a:lvl9pPr>
          </a:lstStyle>
          <a:p>
            <a:pPr eaLnBrk="1" hangingPunct="1"/>
            <a:r>
              <a:rPr lang="en-US" altLang="ko-KR" sz="1500" b="0" u="none" dirty="0">
                <a:solidFill>
                  <a:srgbClr val="000000"/>
                </a:solidFill>
                <a:ea typeface="굴림" panose="020B0600000101010101" pitchFamily="50" charset="-127"/>
              </a:rPr>
              <a:t>UV/H</a:t>
            </a:r>
            <a:r>
              <a:rPr lang="en-US" altLang="ko-KR" sz="900" b="0" u="none" dirty="0">
                <a:solidFill>
                  <a:srgbClr val="000000"/>
                </a:solidFill>
                <a:ea typeface="굴림" panose="020B0600000101010101" pitchFamily="50" charset="-127"/>
              </a:rPr>
              <a:t>2</a:t>
            </a:r>
            <a:r>
              <a:rPr lang="en-US" altLang="ko-KR" sz="1500" b="0" u="none" dirty="0">
                <a:solidFill>
                  <a:srgbClr val="000000"/>
                </a:solidFill>
                <a:ea typeface="굴림" panose="020B0600000101010101" pitchFamily="50" charset="-127"/>
              </a:rPr>
              <a:t>O</a:t>
            </a:r>
            <a:r>
              <a:rPr lang="en-US" altLang="ko-KR" sz="825" b="0" u="none" dirty="0">
                <a:solidFill>
                  <a:srgbClr val="000000"/>
                </a:solidFill>
                <a:ea typeface="굴림" panose="020B0600000101010101" pitchFamily="50" charset="-127"/>
              </a:rPr>
              <a:t>2 </a:t>
            </a:r>
            <a:r>
              <a:rPr lang="en-US" altLang="ko-KR" sz="1500" b="0" u="none" dirty="0">
                <a:solidFill>
                  <a:srgbClr val="000000"/>
                </a:solidFill>
                <a:ea typeface="굴림" panose="020B0600000101010101" pitchFamily="50" charset="-127"/>
              </a:rPr>
              <a:t>(UC</a:t>
            </a:r>
            <a:r>
              <a:rPr lang="en-US" altLang="ko-KR" sz="1500" u="none" dirty="0">
                <a:solidFill>
                  <a:srgbClr val="000000"/>
                </a:solidFill>
                <a:ea typeface="굴림" panose="020B0600000101010101" pitchFamily="50" charset="-127"/>
              </a:rPr>
              <a:t>)</a:t>
            </a:r>
            <a:r>
              <a:rPr lang="en-US" altLang="ko-KR" sz="825" u="none" dirty="0">
                <a:solidFill>
                  <a:srgbClr val="000000"/>
                </a:solidFill>
                <a:ea typeface="굴림" panose="020B0600000101010101" pitchFamily="50" charset="-127"/>
              </a:rPr>
              <a:t> </a:t>
            </a:r>
            <a:endParaRPr lang="en-US" altLang="ko-KR" sz="900" u="none" dirty="0">
              <a:solidFill>
                <a:srgbClr val="000000"/>
              </a:solidFill>
              <a:ea typeface="굴림" panose="020B0600000101010101" pitchFamily="50" charset="-127"/>
            </a:endParaRPr>
          </a:p>
        </p:txBody>
      </p:sp>
      <p:sp>
        <p:nvSpPr>
          <p:cNvPr id="20496" name="TextBox 19"/>
          <p:cNvSpPr txBox="1">
            <a:spLocks noChangeArrowheads="1"/>
          </p:cNvSpPr>
          <p:nvPr/>
        </p:nvSpPr>
        <p:spPr bwMode="auto">
          <a:xfrm>
            <a:off x="2925158" y="3205858"/>
            <a:ext cx="126104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Aft>
                <a:spcPts val="1200"/>
              </a:spcAft>
              <a:buClr>
                <a:srgbClr val="FFFF99"/>
              </a:buClr>
              <a:buSzPct val="85000"/>
              <a:buFont typeface="Monotype Sorts" pitchFamily="2" charset="2"/>
              <a:buChar char="u"/>
              <a:defRPr sz="2400" b="1">
                <a:solidFill>
                  <a:srgbClr val="FFFFFF"/>
                </a:solidFill>
                <a:latin typeface="Arial" panose="020B0604020202020204" pitchFamily="34" charset="0"/>
              </a:defRPr>
            </a:lvl1pPr>
            <a:lvl2pPr marL="742950" indent="-285750" eaLnBrk="0" hangingPunct="0">
              <a:spcAft>
                <a:spcPts val="1200"/>
              </a:spcAft>
              <a:buClr>
                <a:srgbClr val="FFFF99"/>
              </a:buClr>
              <a:buSzPct val="70000"/>
              <a:buFont typeface="Monotype Sorts" pitchFamily="2" charset="2"/>
              <a:buChar char="u"/>
              <a:defRPr sz="2200" b="1">
                <a:solidFill>
                  <a:srgbClr val="FFFFFF"/>
                </a:solidFill>
                <a:latin typeface="Arial" panose="020B0604020202020204" pitchFamily="34" charset="0"/>
              </a:defRPr>
            </a:lvl2pPr>
            <a:lvl3pPr marL="1143000" indent="-228600" eaLnBrk="0" hangingPunct="0">
              <a:spcAft>
                <a:spcPts val="1200"/>
              </a:spcAft>
              <a:buClr>
                <a:srgbClr val="FFFF99"/>
              </a:buClr>
              <a:buChar char="–"/>
              <a:defRPr sz="2000" b="1">
                <a:solidFill>
                  <a:srgbClr val="FFFFFF"/>
                </a:solidFill>
                <a:latin typeface="Arial" panose="020B0604020202020204" pitchFamily="34" charset="0"/>
              </a:defRPr>
            </a:lvl3pPr>
            <a:lvl4pPr marL="1600200" indent="-228600" eaLnBrk="0" hangingPunct="0">
              <a:spcBef>
                <a:spcPct val="20000"/>
              </a:spcBef>
              <a:defRPr sz="2000" b="1">
                <a:solidFill>
                  <a:schemeClr val="tx1"/>
                </a:solidFill>
                <a:latin typeface="Arial" panose="020B0604020202020204" pitchFamily="34" charset="0"/>
              </a:defRPr>
            </a:lvl4pPr>
            <a:lvl5pPr marL="2057400" indent="-228600" eaLnBrk="0" hangingPunct="0">
              <a:spcBef>
                <a:spcPct val="20000"/>
              </a:spcBef>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b="1">
                <a:solidFill>
                  <a:schemeClr val="tx1"/>
                </a:solidFill>
                <a:latin typeface="Arial" panose="020B0604020202020204" pitchFamily="34" charset="0"/>
              </a:defRPr>
            </a:lvl9pPr>
          </a:lstStyle>
          <a:p>
            <a:pPr eaLnBrk="1" hangingPunct="1">
              <a:spcAft>
                <a:spcPct val="0"/>
              </a:spcAft>
              <a:buClrTx/>
              <a:buSzTx/>
              <a:buFontTx/>
              <a:buNone/>
            </a:pPr>
            <a:endParaRPr lang="en-US" altLang="en-US" sz="2700">
              <a:solidFill>
                <a:srgbClr val="FF0000"/>
              </a:solidFill>
            </a:endParaRPr>
          </a:p>
        </p:txBody>
      </p:sp>
      <p:pic>
        <p:nvPicPr>
          <p:cNvPr id="23" name="Picture 2" descr="C:\Users\user\Dropbox\Camera Uploads\2015-09-15 11.52.5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22068" y="2973121"/>
            <a:ext cx="1283688" cy="1138996"/>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p:cNvSpPr txBox="1"/>
          <p:nvPr/>
        </p:nvSpPr>
        <p:spPr bwMode="auto">
          <a:xfrm>
            <a:off x="5407768" y="4116120"/>
            <a:ext cx="1546622" cy="553998"/>
          </a:xfrm>
          <a:prstGeom prst="rect">
            <a:avLst/>
          </a:prstGeom>
          <a:noFill/>
        </p:spPr>
        <p:txBody>
          <a:bodyPr>
            <a:spAutoFit/>
          </a:bodyPr>
          <a:lstStyle/>
          <a:p>
            <a:pPr algn="ctr">
              <a:defRPr/>
            </a:pPr>
            <a:r>
              <a:rPr lang="en-US" sz="1500" dirty="0">
                <a:solidFill>
                  <a:srgbClr val="000000"/>
                </a:solidFill>
              </a:rPr>
              <a:t>Biological Filtration (UT)</a:t>
            </a:r>
          </a:p>
        </p:txBody>
      </p:sp>
      <p:pic>
        <p:nvPicPr>
          <p:cNvPr id="27" name="Picture 16" descr="Exisiting RO Plant"/>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14550" y="1200150"/>
            <a:ext cx="1237689" cy="121760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2057400" y="2343150"/>
            <a:ext cx="1371600" cy="553998"/>
          </a:xfrm>
          <a:prstGeom prst="rect">
            <a:avLst/>
          </a:prstGeom>
        </p:spPr>
        <p:txBody>
          <a:bodyPr wrap="square">
            <a:spAutoFit/>
          </a:bodyPr>
          <a:lstStyle/>
          <a:p>
            <a:pPr algn="ctr"/>
            <a:r>
              <a:rPr lang="en-US" sz="1500" dirty="0"/>
              <a:t>Membrane (UK)</a:t>
            </a:r>
          </a:p>
        </p:txBody>
      </p:sp>
      <p:pic>
        <p:nvPicPr>
          <p:cNvPr id="29" name="Picture 2" descr="C:\Users\user\Desktop\IMG_20151124_12411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721719" y="2915970"/>
            <a:ext cx="1261040" cy="1162551"/>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bwMode="auto">
          <a:xfrm>
            <a:off x="2378818" y="4058971"/>
            <a:ext cx="2171700" cy="784830"/>
          </a:xfrm>
          <a:prstGeom prst="rect">
            <a:avLst/>
          </a:prstGeom>
          <a:noFill/>
        </p:spPr>
        <p:txBody>
          <a:bodyPr wrap="square">
            <a:spAutoFit/>
          </a:bodyPr>
          <a:lstStyle/>
          <a:p>
            <a:pPr algn="ctr">
              <a:defRPr/>
            </a:pPr>
            <a:r>
              <a:rPr lang="en-US" sz="1500" dirty="0">
                <a:solidFill>
                  <a:srgbClr val="000000"/>
                </a:solidFill>
              </a:rPr>
              <a:t>Potassium permanganate KMnO</a:t>
            </a:r>
            <a:r>
              <a:rPr lang="en-US" sz="1500" baseline="-25000" dirty="0">
                <a:solidFill>
                  <a:srgbClr val="000000"/>
                </a:solidFill>
              </a:rPr>
              <a:t>4</a:t>
            </a:r>
            <a:endParaRPr lang="en-US" sz="1500" dirty="0">
              <a:solidFill>
                <a:srgbClr val="000000"/>
              </a:solidFill>
            </a:endParaRPr>
          </a:p>
          <a:p>
            <a:pPr algn="ctr">
              <a:defRPr/>
            </a:pPr>
            <a:r>
              <a:rPr lang="en-US" sz="1500" dirty="0">
                <a:solidFill>
                  <a:srgbClr val="000000"/>
                </a:solidFill>
              </a:rPr>
              <a:t>Optimization  (UT)</a:t>
            </a:r>
          </a:p>
        </p:txBody>
      </p:sp>
    </p:spTree>
    <p:extLst>
      <p:ext uri="{BB962C8B-B14F-4D97-AF65-F5344CB8AC3E}">
        <p14:creationId xmlns:p14="http://schemas.microsoft.com/office/powerpoint/2010/main" xmlns="" val="5246882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4121" y="440532"/>
            <a:ext cx="5781080" cy="2645569"/>
          </a:xfrm>
        </p:spPr>
        <p:txBody>
          <a:bodyPr>
            <a:normAutofit fontScale="55000" lnSpcReduction="20000"/>
          </a:bodyPr>
          <a:lstStyle/>
          <a:p>
            <a:pPr marL="0" indent="0">
              <a:buNone/>
            </a:pPr>
            <a:r>
              <a:rPr lang="en-US" b="1" dirty="0" smtClean="0"/>
              <a:t>Objectives</a:t>
            </a:r>
          </a:p>
          <a:p>
            <a:r>
              <a:rPr lang="en-US" dirty="0"/>
              <a:t>KMnO</a:t>
            </a:r>
            <a:r>
              <a:rPr lang="en-US" baseline="-25000" dirty="0"/>
              <a:t>4</a:t>
            </a:r>
            <a:r>
              <a:rPr lang="en-US" dirty="0" smtClean="0"/>
              <a:t> is the first line of defense against algal toxins.</a:t>
            </a:r>
          </a:p>
          <a:p>
            <a:pPr lvl="1"/>
            <a:r>
              <a:rPr lang="en-US" dirty="0" smtClean="0"/>
              <a:t>Determine the the optimal KMnO</a:t>
            </a:r>
            <a:r>
              <a:rPr lang="en-US" baseline="-25000" dirty="0" smtClean="0"/>
              <a:t>4 </a:t>
            </a:r>
            <a:r>
              <a:rPr lang="en-US" dirty="0" smtClean="0"/>
              <a:t>dose (0.5, 1, 2, 4 or 8?) and contact time (1, 2, 3, or 4 hours?)</a:t>
            </a:r>
          </a:p>
          <a:p>
            <a:pPr marL="342900" lvl="1" indent="0">
              <a:buNone/>
            </a:pPr>
            <a:endParaRPr lang="en-US" dirty="0" smtClean="0"/>
          </a:p>
          <a:p>
            <a:r>
              <a:rPr lang="en-US" dirty="0" smtClean="0"/>
              <a:t>As a second line of defense, </a:t>
            </a:r>
            <a:r>
              <a:rPr lang="en-US" dirty="0"/>
              <a:t>i</a:t>
            </a:r>
            <a:r>
              <a:rPr lang="en-US" dirty="0" smtClean="0"/>
              <a:t>nvestigate the ability of biofilms in water treatment plants to remove algal toxins</a:t>
            </a:r>
          </a:p>
          <a:p>
            <a:pPr marL="0" indent="0">
              <a:buNone/>
            </a:pPr>
            <a:endParaRPr lang="en-US" dirty="0" smtClean="0"/>
          </a:p>
          <a:p>
            <a:endParaRPr lang="en-US" dirty="0"/>
          </a:p>
        </p:txBody>
      </p:sp>
      <p:pic>
        <p:nvPicPr>
          <p:cNvPr id="5" name="Picture 4"/>
          <p:cNvPicPr>
            <a:picLocks noChangeAspect="1"/>
          </p:cNvPicPr>
          <p:nvPr/>
        </p:nvPicPr>
        <p:blipFill>
          <a:blip r:embed="rId2" cstate="print"/>
          <a:stretch>
            <a:fillRect/>
          </a:stretch>
        </p:blipFill>
        <p:spPr>
          <a:xfrm>
            <a:off x="2588186" y="2718579"/>
            <a:ext cx="1143000" cy="1859795"/>
          </a:xfrm>
          <a:prstGeom prst="rect">
            <a:avLst/>
          </a:prstGeom>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5251" y="2943389"/>
            <a:ext cx="2171700" cy="1634985"/>
          </a:xfrm>
          <a:prstGeom prst="rect">
            <a:avLst/>
          </a:prstGeom>
          <a:noFill/>
          <a:ln w="28575">
            <a:solidFill>
              <a:srgbClr val="1755BB"/>
            </a:solidFill>
            <a:miter lim="800000"/>
            <a:headEnd/>
            <a:tailEnd/>
          </a:ln>
          <a:extLst>
            <a:ext uri="{909E8E84-426E-40dd-AFC4-6F175D3DCCD1}">
              <a14:hiddenFill xmlns:a14="http://schemas.microsoft.com/office/drawing/2010/main" xmlns="">
                <a:solidFill>
                  <a:schemeClr val="accent1"/>
                </a:solidFill>
              </a14:hiddenFill>
            </a:ext>
          </a:extLst>
        </p:spPr>
      </p:pic>
      <p:sp>
        <p:nvSpPr>
          <p:cNvPr id="7" name="TextBox 6"/>
          <p:cNvSpPr txBox="1"/>
          <p:nvPr/>
        </p:nvSpPr>
        <p:spPr>
          <a:xfrm>
            <a:off x="5356752" y="2600490"/>
            <a:ext cx="934871" cy="369332"/>
          </a:xfrm>
          <a:prstGeom prst="rect">
            <a:avLst/>
          </a:prstGeom>
          <a:noFill/>
        </p:spPr>
        <p:txBody>
          <a:bodyPr wrap="none" rtlCol="0">
            <a:spAutoFit/>
          </a:bodyPr>
          <a:lstStyle/>
          <a:p>
            <a:r>
              <a:rPr lang="en-US" dirty="0"/>
              <a:t>Biofilms</a:t>
            </a:r>
          </a:p>
        </p:txBody>
      </p:sp>
    </p:spTree>
    <p:extLst>
      <p:ext uri="{BB962C8B-B14F-4D97-AF65-F5344CB8AC3E}">
        <p14:creationId xmlns:p14="http://schemas.microsoft.com/office/powerpoint/2010/main" xmlns="" val="156628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 Directly Affected</a:t>
            </a:r>
          </a:p>
        </p:txBody>
      </p:sp>
      <p:sp>
        <p:nvSpPr>
          <p:cNvPr id="3" name="Content Placeholder 2"/>
          <p:cNvSpPr>
            <a:spLocks noGrp="1"/>
          </p:cNvSpPr>
          <p:nvPr>
            <p:ph idx="1"/>
          </p:nvPr>
        </p:nvSpPr>
        <p:spPr>
          <a:xfrm>
            <a:off x="457200" y="1063230"/>
            <a:ext cx="8229600" cy="3648620"/>
          </a:xfrm>
        </p:spPr>
        <p:txBody>
          <a:bodyPr>
            <a:normAutofit lnSpcReduction="10000"/>
          </a:bodyPr>
          <a:lstStyle/>
          <a:p>
            <a:pPr>
              <a:buBlip>
                <a:blip r:embed="rId2"/>
              </a:buBlip>
            </a:pPr>
            <a:r>
              <a:rPr lang="en-US" dirty="0"/>
              <a:t>Closing and re-opening the university</a:t>
            </a:r>
          </a:p>
          <a:p>
            <a:pPr marL="457200" lvl="1" indent="0">
              <a:buNone/>
            </a:pPr>
            <a:r>
              <a:rPr lang="en-US" sz="2000" i="1" dirty="0"/>
              <a:t>Closed 11 a.m. Saturday to 6 p.m. Sunday </a:t>
            </a:r>
          </a:p>
          <a:p>
            <a:pPr>
              <a:buBlip>
                <a:blip r:embed="rId2"/>
              </a:buBlip>
            </a:pPr>
            <a:r>
              <a:rPr lang="en-US" dirty="0"/>
              <a:t>Hospital operations altered</a:t>
            </a:r>
          </a:p>
          <a:p>
            <a:pPr>
              <a:buBlip>
                <a:blip r:embed="rId2"/>
              </a:buBlip>
            </a:pPr>
            <a:r>
              <a:rPr lang="en-US" dirty="0"/>
              <a:t>Alternative water sources provided</a:t>
            </a:r>
          </a:p>
          <a:p>
            <a:pPr marL="0" lvl="1" indent="0">
              <a:buNone/>
            </a:pPr>
            <a:r>
              <a:rPr lang="en-US" i="1" dirty="0" smtClean="0"/>
              <a:t>	</a:t>
            </a:r>
            <a:r>
              <a:rPr lang="en-US" sz="2000" i="1" dirty="0"/>
              <a:t>Tankers on-site quickly; efficient water distribution</a:t>
            </a:r>
          </a:p>
          <a:p>
            <a:pPr>
              <a:buBlip>
                <a:blip r:embed="rId2"/>
              </a:buBlip>
            </a:pPr>
            <a:r>
              <a:rPr lang="en-US" dirty="0"/>
              <a:t>Notification to University community</a:t>
            </a:r>
          </a:p>
          <a:p>
            <a:pPr marL="0" lvl="1" indent="0">
              <a:buNone/>
            </a:pPr>
            <a:r>
              <a:rPr lang="en-US" i="1" dirty="0"/>
              <a:t>	</a:t>
            </a:r>
            <a:r>
              <a:rPr lang="en-US" sz="2000" i="1" dirty="0"/>
              <a:t>Timely and regular communication with UT community</a:t>
            </a:r>
          </a:p>
          <a:p>
            <a:pPr marL="0" indent="0">
              <a:buNone/>
            </a:pPr>
            <a:endParaRPr lang="en-US" dirty="0" smtClean="0"/>
          </a:p>
        </p:txBody>
      </p:sp>
    </p:spTree>
    <p:extLst>
      <p:ext uri="{BB962C8B-B14F-4D97-AF65-F5344CB8AC3E}">
        <p14:creationId xmlns:p14="http://schemas.microsoft.com/office/powerpoint/2010/main" xmlns="" val="289700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4121" y="440532"/>
            <a:ext cx="3495080" cy="4188619"/>
          </a:xfrm>
        </p:spPr>
        <p:txBody>
          <a:bodyPr>
            <a:normAutofit fontScale="55000" lnSpcReduction="20000"/>
          </a:bodyPr>
          <a:lstStyle/>
          <a:p>
            <a:pPr marL="0" indent="0">
              <a:buNone/>
            </a:pPr>
            <a:r>
              <a:rPr lang="en-US" b="1" dirty="0" smtClean="0"/>
              <a:t>Outcomes to Date</a:t>
            </a:r>
          </a:p>
          <a:p>
            <a:r>
              <a:rPr lang="en-US" dirty="0"/>
              <a:t>KMnO</a:t>
            </a:r>
            <a:r>
              <a:rPr lang="en-US" baseline="-25000" dirty="0"/>
              <a:t>4</a:t>
            </a:r>
            <a:r>
              <a:rPr lang="en-US" dirty="0" smtClean="0"/>
              <a:t> at a dose of 4 mg/L for 4 hours is the optimal dose and contact time.</a:t>
            </a:r>
          </a:p>
          <a:p>
            <a:pPr marL="342900" lvl="1" indent="0">
              <a:buNone/>
            </a:pPr>
            <a:endParaRPr lang="en-US" dirty="0" smtClean="0"/>
          </a:p>
          <a:p>
            <a:pPr marL="342900" lvl="1" indent="0">
              <a:buNone/>
            </a:pPr>
            <a:endParaRPr lang="en-US" dirty="0"/>
          </a:p>
          <a:p>
            <a:pPr marL="342900" lvl="1" indent="0">
              <a:buNone/>
            </a:pPr>
            <a:endParaRPr lang="en-US" dirty="0"/>
          </a:p>
          <a:p>
            <a:pPr marL="342900" lvl="1" indent="0">
              <a:buNone/>
            </a:pPr>
            <a:endParaRPr lang="en-US" dirty="0" smtClean="0"/>
          </a:p>
          <a:p>
            <a:pPr marL="342900" lvl="1" indent="0">
              <a:buNone/>
            </a:pPr>
            <a:endParaRPr lang="en-US" dirty="0"/>
          </a:p>
          <a:p>
            <a:pPr marL="342900" lvl="1" indent="0">
              <a:buNone/>
            </a:pPr>
            <a:endParaRPr lang="en-US" dirty="0" smtClean="0"/>
          </a:p>
          <a:p>
            <a:r>
              <a:rPr lang="en-US" dirty="0" smtClean="0"/>
              <a:t>Biofilms are capable of reducing toxin concentration by 50% over 12 hours and by 80% over 24 hours</a:t>
            </a:r>
          </a:p>
          <a:p>
            <a:pPr marL="0" indent="0">
              <a:buNone/>
            </a:pPr>
            <a:endParaRPr lang="en-US" dirty="0" smtClean="0"/>
          </a:p>
          <a:p>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14900" y="457200"/>
            <a:ext cx="2571750" cy="18993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14900" y="2552642"/>
            <a:ext cx="2286000" cy="1880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71499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8436" y="856205"/>
            <a:ext cx="6251331" cy="1790700"/>
          </a:xfrm>
        </p:spPr>
        <p:txBody>
          <a:bodyPr>
            <a:normAutofit fontScale="90000"/>
          </a:bodyPr>
          <a:lstStyle/>
          <a:p>
            <a:r>
              <a:rPr lang="en-US" sz="3000" dirty="0"/>
              <a:t>Detection and Quantification of Microcystins by LC-MS</a:t>
            </a:r>
            <a:br>
              <a:rPr lang="en-US" sz="3000" dirty="0"/>
            </a:br>
            <a:r>
              <a:rPr lang="en-US" sz="2100" dirty="0"/>
              <a:t>PI: Dragan Isailovic, Associate Professor</a:t>
            </a:r>
            <a:br>
              <a:rPr lang="en-US" sz="2100" dirty="0"/>
            </a:br>
            <a:r>
              <a:rPr lang="en-US" sz="2100" dirty="0"/>
              <a:t>Department of Chemistry &amp; Biochemistry</a:t>
            </a:r>
            <a:br>
              <a:rPr lang="en-US" sz="2100" dirty="0"/>
            </a:br>
            <a:r>
              <a:rPr lang="en-US" sz="2100" dirty="0"/>
              <a:t>University of Toledo </a:t>
            </a:r>
          </a:p>
        </p:txBody>
      </p:sp>
      <p:sp>
        <p:nvSpPr>
          <p:cNvPr id="3" name="Subtitle 2"/>
          <p:cNvSpPr>
            <a:spLocks noGrp="1"/>
          </p:cNvSpPr>
          <p:nvPr>
            <p:ph type="subTitle" idx="1"/>
          </p:nvPr>
        </p:nvSpPr>
        <p:spPr>
          <a:xfrm>
            <a:off x="1578220" y="3053221"/>
            <a:ext cx="6165606" cy="1241822"/>
          </a:xfrm>
        </p:spPr>
        <p:txBody>
          <a:bodyPr>
            <a:normAutofit fontScale="47500" lnSpcReduction="20000"/>
          </a:bodyPr>
          <a:lstStyle/>
          <a:p>
            <a:r>
              <a:rPr lang="en-US" dirty="0" smtClean="0">
                <a:solidFill>
                  <a:srgbClr val="001748"/>
                </a:solidFill>
              </a:rPr>
              <a:t>ODHE Award: </a:t>
            </a:r>
            <a:r>
              <a:rPr lang="en-US" dirty="0">
                <a:solidFill>
                  <a:srgbClr val="001748"/>
                </a:solidFill>
              </a:rPr>
              <a:t>Investigation of ELISA and interferences for the detection of </a:t>
            </a:r>
            <a:r>
              <a:rPr lang="en-US" dirty="0" err="1">
                <a:solidFill>
                  <a:srgbClr val="001748"/>
                </a:solidFill>
              </a:rPr>
              <a:t>cyanotoxins</a:t>
            </a:r>
            <a:endParaRPr lang="en-US" dirty="0" smtClean="0">
              <a:solidFill>
                <a:srgbClr val="001748"/>
              </a:solidFill>
            </a:endParaRPr>
          </a:p>
          <a:p>
            <a:r>
              <a:rPr lang="en-US" dirty="0" smtClean="0">
                <a:solidFill>
                  <a:srgbClr val="001748"/>
                </a:solidFill>
              </a:rPr>
              <a:t>Award Amount from ODHE: </a:t>
            </a:r>
            <a:r>
              <a:rPr lang="en-US" dirty="0">
                <a:solidFill>
                  <a:srgbClr val="001748"/>
                </a:solidFill>
              </a:rPr>
              <a:t>$ </a:t>
            </a:r>
            <a:r>
              <a:rPr lang="en-US" dirty="0" smtClean="0">
                <a:solidFill>
                  <a:srgbClr val="001748"/>
                </a:solidFill>
              </a:rPr>
              <a:t>75,011</a:t>
            </a:r>
          </a:p>
          <a:p>
            <a:r>
              <a:rPr lang="en-US" dirty="0" smtClean="0">
                <a:solidFill>
                  <a:srgbClr val="001748"/>
                </a:solidFill>
              </a:rPr>
              <a:t>Matching funds from the University of Toledo: </a:t>
            </a:r>
            <a:r>
              <a:rPr lang="en-US" dirty="0">
                <a:solidFill>
                  <a:srgbClr val="001748"/>
                </a:solidFill>
              </a:rPr>
              <a:t>$107,409</a:t>
            </a:r>
            <a:endParaRPr lang="en-US" dirty="0" smtClean="0">
              <a:solidFill>
                <a:srgbClr val="001748"/>
              </a:solidFill>
            </a:endParaRPr>
          </a:p>
          <a:p>
            <a:r>
              <a:rPr lang="en-US" dirty="0" smtClean="0">
                <a:solidFill>
                  <a:srgbClr val="001748"/>
                </a:solidFill>
              </a:rPr>
              <a:t>Period of Performance: 03/18/2015-03/17/2016 </a:t>
            </a:r>
          </a:p>
          <a:p>
            <a:endParaRPr lang="en-US" dirty="0">
              <a:solidFill>
                <a:srgbClr val="001748"/>
              </a:solidFill>
            </a:endParaRPr>
          </a:p>
        </p:txBody>
      </p:sp>
    </p:spTree>
    <p:extLst>
      <p:ext uri="{BB962C8B-B14F-4D97-AF65-F5344CB8AC3E}">
        <p14:creationId xmlns:p14="http://schemas.microsoft.com/office/powerpoint/2010/main" xmlns="" val="2114937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Project Objectives</a:t>
            </a:r>
            <a:endParaRPr lang="en-US" b="1" dirty="0"/>
          </a:p>
        </p:txBody>
      </p:sp>
      <p:sp>
        <p:nvSpPr>
          <p:cNvPr id="3" name="Content Placeholder 2"/>
          <p:cNvSpPr>
            <a:spLocks noGrp="1"/>
          </p:cNvSpPr>
          <p:nvPr>
            <p:ph idx="1"/>
          </p:nvPr>
        </p:nvSpPr>
        <p:spPr>
          <a:xfrm>
            <a:off x="1402926" y="1219291"/>
            <a:ext cx="4307562" cy="3687277"/>
          </a:xfrm>
        </p:spPr>
        <p:txBody>
          <a:bodyPr>
            <a:normAutofit fontScale="62500" lnSpcReduction="20000"/>
          </a:bodyPr>
          <a:lstStyle/>
          <a:p>
            <a:r>
              <a:rPr lang="en-US" b="1" dirty="0" smtClean="0"/>
              <a:t>Focus Area:</a:t>
            </a:r>
            <a:r>
              <a:rPr lang="en-US" dirty="0" smtClean="0"/>
              <a:t> Detection and quantification of microcystins (MCs) is necessary in order to produce safe drinking water</a:t>
            </a:r>
          </a:p>
          <a:p>
            <a:r>
              <a:rPr lang="en-US" b="1" dirty="0" smtClean="0"/>
              <a:t>Challenge: </a:t>
            </a:r>
            <a:r>
              <a:rPr lang="en-US" dirty="0" smtClean="0"/>
              <a:t>The World Health Organization suggests that MC-LR </a:t>
            </a:r>
            <a:r>
              <a:rPr lang="en-US" dirty="0"/>
              <a:t>concentration in drinking water </a:t>
            </a:r>
            <a:r>
              <a:rPr lang="en-US" dirty="0" smtClean="0"/>
              <a:t>should be  &lt; 1 ppb, but </a:t>
            </a:r>
            <a:r>
              <a:rPr lang="en-US" u="sng" dirty="0" smtClean="0"/>
              <a:t>accurate detection at these low levels is very difficult</a:t>
            </a:r>
            <a:r>
              <a:rPr lang="en-US" dirty="0" smtClean="0"/>
              <a:t>.</a:t>
            </a:r>
          </a:p>
          <a:p>
            <a:r>
              <a:rPr lang="en-US" b="1" dirty="0" smtClean="0"/>
              <a:t>Our Solution</a:t>
            </a:r>
            <a:r>
              <a:rPr lang="en-US" dirty="0" smtClean="0"/>
              <a:t>:  Develop LC-MS method for quantification of MCs</a:t>
            </a:r>
            <a:r>
              <a:rPr lang="en-US" b="1" dirty="0" smtClean="0"/>
              <a:t> </a:t>
            </a:r>
            <a:r>
              <a:rPr lang="en-US" dirty="0" smtClean="0"/>
              <a:t>at very low levels</a:t>
            </a:r>
          </a:p>
        </p:txBody>
      </p:sp>
      <p:pic>
        <p:nvPicPr>
          <p:cNvPr id="4" name="Picture 3" descr="C:\Users\Amila\Downloads\IMG_1846 (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69809" y="1365446"/>
            <a:ext cx="2163754" cy="216375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802654" y="3507282"/>
            <a:ext cx="2563780" cy="877163"/>
          </a:xfrm>
          <a:prstGeom prst="rect">
            <a:avLst/>
          </a:prstGeom>
          <a:noFill/>
        </p:spPr>
        <p:txBody>
          <a:bodyPr wrap="square" rtlCol="0">
            <a:spAutoFit/>
          </a:bodyPr>
          <a:lstStyle/>
          <a:p>
            <a:pPr algn="ctr"/>
            <a:r>
              <a:rPr lang="en-US" sz="1200" b="1" dirty="0"/>
              <a:t>Orbitrap Fusion Mass Spectrometer (MS)</a:t>
            </a:r>
          </a:p>
          <a:p>
            <a:pPr algn="ctr"/>
            <a:r>
              <a:rPr lang="en-US" sz="900" dirty="0"/>
              <a:t>Funding provided by the Department of Defense</a:t>
            </a:r>
          </a:p>
          <a:p>
            <a:pPr algn="ctr"/>
            <a:r>
              <a:rPr lang="en-US" sz="900" dirty="0"/>
              <a:t>(U.S. Air Force Office of Scientific Research) and </a:t>
            </a:r>
          </a:p>
          <a:p>
            <a:pPr algn="ctr"/>
            <a:r>
              <a:rPr lang="en-US" sz="900" dirty="0"/>
              <a:t>the University of Toledo (2014-2015)</a:t>
            </a:r>
          </a:p>
        </p:txBody>
      </p:sp>
    </p:spTree>
    <p:extLst>
      <p:ext uri="{BB962C8B-B14F-4D97-AF65-F5344CB8AC3E}">
        <p14:creationId xmlns:p14="http://schemas.microsoft.com/office/powerpoint/2010/main" xmlns="" val="7263711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724" y="2"/>
            <a:ext cx="5915025" cy="994172"/>
          </a:xfrm>
        </p:spPr>
        <p:txBody>
          <a:bodyPr/>
          <a:lstStyle/>
          <a:p>
            <a:r>
              <a:rPr lang="en-US" dirty="0" smtClean="0"/>
              <a:t>Progress to Date</a:t>
            </a:r>
            <a:endParaRPr lang="en-US" dirty="0"/>
          </a:p>
        </p:txBody>
      </p:sp>
      <p:sp>
        <p:nvSpPr>
          <p:cNvPr id="3" name="Content Placeholder 2"/>
          <p:cNvSpPr>
            <a:spLocks noGrp="1"/>
          </p:cNvSpPr>
          <p:nvPr>
            <p:ph idx="1"/>
          </p:nvPr>
        </p:nvSpPr>
        <p:spPr>
          <a:xfrm>
            <a:off x="1452137" y="445516"/>
            <a:ext cx="4767056" cy="4120670"/>
          </a:xfrm>
        </p:spPr>
        <p:txBody>
          <a:bodyPr>
            <a:normAutofit fontScale="47500" lnSpcReduction="20000"/>
          </a:bodyPr>
          <a:lstStyle/>
          <a:p>
            <a:endParaRPr lang="en-US" dirty="0" smtClean="0"/>
          </a:p>
          <a:p>
            <a:pPr marL="0" indent="0">
              <a:buNone/>
            </a:pPr>
            <a:endParaRPr lang="en-US" dirty="0" smtClean="0"/>
          </a:p>
          <a:p>
            <a:r>
              <a:rPr lang="en-US" b="1" dirty="0" smtClean="0"/>
              <a:t>Our method has improved the limit of quantification </a:t>
            </a:r>
            <a:r>
              <a:rPr lang="en-US" b="1" dirty="0"/>
              <a:t>of MC-LR </a:t>
            </a:r>
            <a:r>
              <a:rPr lang="en-US" b="1" dirty="0" smtClean="0"/>
              <a:t>to </a:t>
            </a:r>
            <a:r>
              <a:rPr lang="en-US" b="1" dirty="0"/>
              <a:t>0.1 ppb (100 </a:t>
            </a:r>
            <a:r>
              <a:rPr lang="en-US" b="1" dirty="0" err="1"/>
              <a:t>ppt</a:t>
            </a:r>
            <a:r>
              <a:rPr lang="en-US" b="1" dirty="0"/>
              <a:t>) </a:t>
            </a:r>
            <a:r>
              <a:rPr lang="en-US" dirty="0"/>
              <a:t>without </a:t>
            </a:r>
            <a:r>
              <a:rPr lang="en-US" dirty="0" smtClean="0"/>
              <a:t>concentrating the sample  </a:t>
            </a:r>
            <a:r>
              <a:rPr lang="en-US" dirty="0"/>
              <a:t>and ~0.005 ppb </a:t>
            </a:r>
            <a:r>
              <a:rPr lang="en-US" dirty="0" smtClean="0"/>
              <a:t>with concentration.</a:t>
            </a:r>
            <a:endParaRPr lang="en-US" dirty="0"/>
          </a:p>
          <a:p>
            <a:r>
              <a:rPr lang="en-US" dirty="0" smtClean="0"/>
              <a:t>MC-LR is reliably measured in water at concentrations &lt; 1 ppb.</a:t>
            </a:r>
          </a:p>
          <a:p>
            <a:r>
              <a:rPr lang="en-US" dirty="0" smtClean="0"/>
              <a:t>Toxin detection </a:t>
            </a:r>
            <a:r>
              <a:rPr lang="en-US" dirty="0"/>
              <a:t>in </a:t>
            </a:r>
            <a:r>
              <a:rPr lang="en-US" dirty="0" smtClean="0"/>
              <a:t>simple biological samples (</a:t>
            </a:r>
            <a:r>
              <a:rPr lang="en-US" dirty="0"/>
              <a:t>PI: Dr. Kenneth </a:t>
            </a:r>
            <a:r>
              <a:rPr lang="en-US" dirty="0" smtClean="0"/>
              <a:t>Hensley, UT)</a:t>
            </a:r>
          </a:p>
          <a:p>
            <a:r>
              <a:rPr lang="en-US" dirty="0" smtClean="0"/>
              <a:t>Toxin measurements for other UT projects (Bridgeman, </a:t>
            </a:r>
            <a:r>
              <a:rPr lang="en-US" dirty="0" err="1" smtClean="0"/>
              <a:t>Seo</a:t>
            </a:r>
            <a:r>
              <a:rPr lang="en-US" dirty="0" smtClean="0"/>
              <a:t>)</a:t>
            </a:r>
          </a:p>
          <a:p>
            <a:endParaRPr lang="en-US" dirty="0" smtClean="0"/>
          </a:p>
          <a:p>
            <a:pPr marL="0" indent="0">
              <a:buNone/>
            </a:pPr>
            <a:r>
              <a:rPr lang="en-US" b="1" dirty="0" smtClean="0"/>
              <a:t>Future Work</a:t>
            </a:r>
          </a:p>
          <a:p>
            <a:r>
              <a:rPr lang="en-US" dirty="0" smtClean="0"/>
              <a:t>Improve speed and ability to analyze complex water and biological samples.</a:t>
            </a:r>
          </a:p>
          <a:p>
            <a:endParaRPr lang="en-US" dirty="0" smtClean="0"/>
          </a:p>
          <a:p>
            <a:endParaRPr lang="en-US" dirty="0"/>
          </a:p>
          <a:p>
            <a:endParaRPr lang="en-US" dirty="0" smtClean="0"/>
          </a:p>
          <a:p>
            <a:endParaRPr lang="en-US" dirty="0"/>
          </a:p>
          <a:p>
            <a:endParaRPr lang="en-US" dirty="0" smtClean="0"/>
          </a:p>
          <a:p>
            <a:endParaRPr lang="en-US" dirty="0" smtClean="0"/>
          </a:p>
          <a:p>
            <a:pPr marL="0" indent="0">
              <a:buNone/>
            </a:pPr>
            <a:endParaRPr lang="en-US" dirty="0" smtClean="0"/>
          </a:p>
        </p:txBody>
      </p:sp>
      <p:pic>
        <p:nvPicPr>
          <p:cNvPr id="4" name="Picture 3"/>
          <p:cNvPicPr>
            <a:picLocks noChangeAspect="1"/>
          </p:cNvPicPr>
          <p:nvPr/>
        </p:nvPicPr>
        <p:blipFill rotWithShape="1">
          <a:blip r:embed="rId2" cstate="print"/>
          <a:srcRect/>
          <a:stretch/>
        </p:blipFill>
        <p:spPr>
          <a:xfrm>
            <a:off x="6438981" y="994174"/>
            <a:ext cx="999095" cy="1442326"/>
          </a:xfrm>
          <a:prstGeom prst="rect">
            <a:avLst/>
          </a:prstGeom>
        </p:spPr>
      </p:pic>
      <p:pic>
        <p:nvPicPr>
          <p:cNvPr id="5" name="Picture 4"/>
          <p:cNvPicPr>
            <a:picLocks noChangeAspect="1"/>
          </p:cNvPicPr>
          <p:nvPr/>
        </p:nvPicPr>
        <p:blipFill rotWithShape="1">
          <a:blip r:embed="rId3" cstate="print"/>
          <a:srcRect/>
          <a:stretch/>
        </p:blipFill>
        <p:spPr>
          <a:xfrm>
            <a:off x="6324681" y="2650568"/>
            <a:ext cx="1108604" cy="1427410"/>
          </a:xfrm>
          <a:prstGeom prst="rect">
            <a:avLst/>
          </a:prstGeom>
        </p:spPr>
      </p:pic>
      <p:sp>
        <p:nvSpPr>
          <p:cNvPr id="6" name="TextBox 5"/>
          <p:cNvSpPr txBox="1"/>
          <p:nvPr/>
        </p:nvSpPr>
        <p:spPr>
          <a:xfrm>
            <a:off x="6267530" y="2387620"/>
            <a:ext cx="1308899" cy="276999"/>
          </a:xfrm>
          <a:prstGeom prst="rect">
            <a:avLst/>
          </a:prstGeom>
          <a:noFill/>
        </p:spPr>
        <p:txBody>
          <a:bodyPr wrap="square" rtlCol="0">
            <a:spAutoFit/>
          </a:bodyPr>
          <a:lstStyle/>
          <a:p>
            <a:pPr algn="ctr"/>
            <a:r>
              <a:rPr lang="en-US" sz="1200" dirty="0"/>
              <a:t>Raymond West</a:t>
            </a:r>
          </a:p>
        </p:txBody>
      </p:sp>
      <p:sp>
        <p:nvSpPr>
          <p:cNvPr id="7" name="TextBox 6"/>
          <p:cNvSpPr txBox="1"/>
          <p:nvPr/>
        </p:nvSpPr>
        <p:spPr>
          <a:xfrm>
            <a:off x="6096080" y="4000190"/>
            <a:ext cx="1600200" cy="276999"/>
          </a:xfrm>
          <a:prstGeom prst="rect">
            <a:avLst/>
          </a:prstGeom>
          <a:noFill/>
        </p:spPr>
        <p:txBody>
          <a:bodyPr wrap="square" rtlCol="0">
            <a:spAutoFit/>
          </a:bodyPr>
          <a:lstStyle/>
          <a:p>
            <a:pPr algn="ctr"/>
            <a:r>
              <a:rPr lang="en-US" sz="1200" dirty="0" err="1"/>
              <a:t>Dilrukshika</a:t>
            </a:r>
            <a:r>
              <a:rPr lang="en-US" sz="1200" dirty="0"/>
              <a:t> </a:t>
            </a:r>
            <a:r>
              <a:rPr lang="en-US" sz="1200" dirty="0" err="1"/>
              <a:t>Palagama</a:t>
            </a:r>
            <a:endParaRPr lang="en-US" sz="120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flipH="1">
            <a:off x="7719036" y="1851113"/>
            <a:ext cx="1056244" cy="1363869"/>
          </a:xfrm>
          <a:prstGeom prst="rect">
            <a:avLst/>
          </a:prstGeom>
        </p:spPr>
      </p:pic>
      <p:sp>
        <p:nvSpPr>
          <p:cNvPr id="9" name="TextBox 8"/>
          <p:cNvSpPr txBox="1"/>
          <p:nvPr/>
        </p:nvSpPr>
        <p:spPr>
          <a:xfrm>
            <a:off x="7490436" y="3158576"/>
            <a:ext cx="1543050" cy="276999"/>
          </a:xfrm>
          <a:prstGeom prst="rect">
            <a:avLst/>
          </a:prstGeom>
          <a:noFill/>
        </p:spPr>
        <p:txBody>
          <a:bodyPr wrap="square" rtlCol="0">
            <a:spAutoFit/>
          </a:bodyPr>
          <a:lstStyle/>
          <a:p>
            <a:pPr algn="ctr"/>
            <a:r>
              <a:rPr lang="en-US" sz="1200" dirty="0"/>
              <a:t>Dr. Dragan Isailovic</a:t>
            </a:r>
          </a:p>
        </p:txBody>
      </p:sp>
    </p:spTree>
    <p:extLst>
      <p:ext uri="{BB962C8B-B14F-4D97-AF65-F5344CB8AC3E}">
        <p14:creationId xmlns:p14="http://schemas.microsoft.com/office/powerpoint/2010/main" xmlns="" val="292218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7543" y="841773"/>
            <a:ext cx="6648915" cy="2110513"/>
          </a:xfrm>
        </p:spPr>
        <p:txBody>
          <a:bodyPr>
            <a:noAutofit/>
          </a:bodyPr>
          <a:lstStyle/>
          <a:p>
            <a:r>
              <a:rPr lang="en-US" sz="2400" dirty="0"/>
              <a:t>Evaluating Home Point-of-Use Reverse Osmosis Membrane Systems for Cyanotoxin Removal</a:t>
            </a:r>
            <a:br>
              <a:rPr lang="en-US" sz="2400" dirty="0"/>
            </a:br>
            <a:r>
              <a:rPr lang="en-US" sz="2400" dirty="0"/>
              <a:t/>
            </a:r>
            <a:br>
              <a:rPr lang="en-US" sz="2400" dirty="0"/>
            </a:br>
            <a:r>
              <a:rPr lang="en-US" sz="2400" dirty="0"/>
              <a:t>Glenn Lipscomb, Professor and Chair, Chemical &amp; Environmental Eng.</a:t>
            </a:r>
            <a:br>
              <a:rPr lang="en-US" sz="2400" dirty="0"/>
            </a:br>
            <a:r>
              <a:rPr lang="en-US" sz="2400" dirty="0"/>
              <a:t>Youngwoo Seo, Associate Professor, Civil Eng.</a:t>
            </a:r>
          </a:p>
        </p:txBody>
      </p:sp>
      <p:sp>
        <p:nvSpPr>
          <p:cNvPr id="3" name="Subtitle 2"/>
          <p:cNvSpPr>
            <a:spLocks noGrp="1"/>
          </p:cNvSpPr>
          <p:nvPr>
            <p:ph type="subTitle" idx="1"/>
          </p:nvPr>
        </p:nvSpPr>
        <p:spPr>
          <a:xfrm>
            <a:off x="2000250" y="3253513"/>
            <a:ext cx="5143500" cy="1241822"/>
          </a:xfrm>
        </p:spPr>
        <p:txBody>
          <a:bodyPr>
            <a:normAutofit fontScale="77500" lnSpcReduction="20000"/>
          </a:bodyPr>
          <a:lstStyle/>
          <a:p>
            <a:r>
              <a:rPr lang="en-US" dirty="0">
                <a:solidFill>
                  <a:srgbClr val="001748"/>
                </a:solidFill>
              </a:rPr>
              <a:t>$99,328 ODHE</a:t>
            </a:r>
          </a:p>
          <a:p>
            <a:r>
              <a:rPr lang="en-US" dirty="0">
                <a:solidFill>
                  <a:srgbClr val="001748"/>
                </a:solidFill>
              </a:rPr>
              <a:t>$146,143 UT Match</a:t>
            </a:r>
          </a:p>
          <a:p>
            <a:r>
              <a:rPr lang="en-US" dirty="0">
                <a:solidFill>
                  <a:srgbClr val="001748"/>
                </a:solidFill>
              </a:rPr>
              <a:t>6/1/16-5/31/18</a:t>
            </a:r>
          </a:p>
        </p:txBody>
      </p:sp>
    </p:spTree>
    <p:extLst>
      <p:ext uri="{BB962C8B-B14F-4D97-AF65-F5344CB8AC3E}">
        <p14:creationId xmlns:p14="http://schemas.microsoft.com/office/powerpoint/2010/main" xmlns="" val="882160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Objectives</a:t>
            </a:r>
          </a:p>
        </p:txBody>
      </p:sp>
      <p:sp>
        <p:nvSpPr>
          <p:cNvPr id="3" name="Content Placeholder 2"/>
          <p:cNvSpPr>
            <a:spLocks noGrp="1"/>
          </p:cNvSpPr>
          <p:nvPr>
            <p:ph idx="1"/>
          </p:nvPr>
        </p:nvSpPr>
        <p:spPr>
          <a:xfrm>
            <a:off x="1614488" y="1112336"/>
            <a:ext cx="3685122" cy="3631115"/>
          </a:xfrm>
        </p:spPr>
        <p:txBody>
          <a:bodyPr>
            <a:normAutofit fontScale="55000" lnSpcReduction="20000"/>
          </a:bodyPr>
          <a:lstStyle/>
          <a:p>
            <a:pPr marL="0" indent="0">
              <a:buNone/>
            </a:pPr>
            <a:r>
              <a:rPr lang="en-US" sz="3000" b="1" dirty="0"/>
              <a:t>Overall objective</a:t>
            </a:r>
            <a:r>
              <a:rPr lang="en-US" dirty="0"/>
              <a:t/>
            </a:r>
            <a:br>
              <a:rPr lang="en-US" dirty="0"/>
            </a:br>
            <a:r>
              <a:rPr lang="en-US" dirty="0" smtClean="0"/>
              <a:t>Demonstrate </a:t>
            </a:r>
            <a:r>
              <a:rPr lang="en-US" dirty="0"/>
              <a:t>efficacy of reverse osmosis (RO) membrane separation processes for </a:t>
            </a:r>
            <a:r>
              <a:rPr lang="en-US" dirty="0" smtClean="0"/>
              <a:t>home applications </a:t>
            </a:r>
            <a:r>
              <a:rPr lang="en-US" dirty="0"/>
              <a:t>for removing cyanotoxins from contaminated water</a:t>
            </a:r>
            <a:br>
              <a:rPr lang="en-US" dirty="0"/>
            </a:br>
            <a:endParaRPr lang="en-US" dirty="0"/>
          </a:p>
          <a:p>
            <a:pPr marL="0" indent="0">
              <a:buNone/>
            </a:pPr>
            <a:r>
              <a:rPr lang="en-US" sz="2550" b="1" dirty="0"/>
              <a:t>Specific objectives</a:t>
            </a:r>
          </a:p>
          <a:p>
            <a:pPr lvl="1">
              <a:buFont typeface="Arial"/>
              <a:buChar char="•"/>
            </a:pPr>
            <a:r>
              <a:rPr lang="en-US" dirty="0"/>
              <a:t>Develop a database of home RO products and manufacturers and select test units</a:t>
            </a:r>
          </a:p>
          <a:p>
            <a:pPr lvl="1">
              <a:buFont typeface="Arial"/>
              <a:buChar char="•"/>
            </a:pPr>
            <a:r>
              <a:rPr lang="en-US" dirty="0"/>
              <a:t>Evaluate effectiveness of </a:t>
            </a:r>
            <a:r>
              <a:rPr lang="en-US" dirty="0" err="1" smtClean="0"/>
              <a:t>microcystin</a:t>
            </a:r>
            <a:r>
              <a:rPr lang="en-US" dirty="0" smtClean="0"/>
              <a:t> </a:t>
            </a:r>
            <a:r>
              <a:rPr lang="en-US" dirty="0"/>
              <a:t>removal</a:t>
            </a:r>
          </a:p>
          <a:p>
            <a:pPr lvl="1">
              <a:buFont typeface="Arial"/>
              <a:buChar char="•"/>
            </a:pPr>
            <a:r>
              <a:rPr lang="en-US" dirty="0"/>
              <a:t>Evaluate long term </a:t>
            </a:r>
            <a:r>
              <a:rPr lang="en-US" dirty="0" smtClean="0"/>
              <a:t>removal</a:t>
            </a:r>
            <a:endParaRPr lang="en-US" dirty="0"/>
          </a:p>
        </p:txBody>
      </p:sp>
      <p:pic>
        <p:nvPicPr>
          <p:cNvPr id="4" name="Picture 3"/>
          <p:cNvPicPr>
            <a:picLocks noChangeAspect="1"/>
          </p:cNvPicPr>
          <p:nvPr/>
        </p:nvPicPr>
        <p:blipFill>
          <a:blip r:embed="rId2" cstate="print"/>
          <a:stretch>
            <a:fillRect/>
          </a:stretch>
        </p:blipFill>
        <p:spPr>
          <a:xfrm>
            <a:off x="5541528" y="1601763"/>
            <a:ext cx="2194004" cy="2925339"/>
          </a:xfrm>
          <a:prstGeom prst="rect">
            <a:avLst/>
          </a:prstGeom>
        </p:spPr>
      </p:pic>
    </p:spTree>
    <p:extLst>
      <p:ext uri="{BB962C8B-B14F-4D97-AF65-F5344CB8AC3E}">
        <p14:creationId xmlns:p14="http://schemas.microsoft.com/office/powerpoint/2010/main" xmlns="" val="11614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3" name="Content Placeholder 2"/>
          <p:cNvSpPr>
            <a:spLocks noGrp="1"/>
          </p:cNvSpPr>
          <p:nvPr>
            <p:ph idx="1"/>
          </p:nvPr>
        </p:nvSpPr>
        <p:spPr>
          <a:xfrm>
            <a:off x="1590133" y="1141942"/>
            <a:ext cx="5915025" cy="3263504"/>
          </a:xfrm>
        </p:spPr>
        <p:txBody>
          <a:bodyPr>
            <a:normAutofit fontScale="70000" lnSpcReduction="20000"/>
          </a:bodyPr>
          <a:lstStyle/>
          <a:p>
            <a:r>
              <a:rPr lang="en-US" dirty="0"/>
              <a:t>Relationships established with partners</a:t>
            </a:r>
          </a:p>
          <a:p>
            <a:pPr lvl="1"/>
            <a:r>
              <a:rPr lang="en-US" dirty="0"/>
              <a:t>NSF International – develop performance evaluation protocols, assess aging effects</a:t>
            </a:r>
          </a:p>
          <a:p>
            <a:pPr lvl="1"/>
            <a:r>
              <a:rPr lang="en-US" dirty="0"/>
              <a:t>Dow Water &amp; Process Solutions – source of membranes and test systems </a:t>
            </a:r>
          </a:p>
          <a:p>
            <a:pPr lvl="1"/>
            <a:r>
              <a:rPr lang="en-US" dirty="0"/>
              <a:t>National University of Singapore – protocol development and collaboration with Singapore Public Utilities Board (PUB)</a:t>
            </a:r>
          </a:p>
          <a:p>
            <a:r>
              <a:rPr lang="en-US" dirty="0"/>
              <a:t>Awaiting establishment of research account</a:t>
            </a:r>
          </a:p>
          <a:p>
            <a:r>
              <a:rPr lang="en-US" dirty="0"/>
              <a:t>Student being recruited to work on </a:t>
            </a:r>
            <a:r>
              <a:rPr lang="en-US" dirty="0" smtClean="0"/>
              <a:t>project</a:t>
            </a:r>
          </a:p>
          <a:p>
            <a:endParaRPr lang="en-US" dirty="0"/>
          </a:p>
          <a:p>
            <a:pPr marL="0" indent="0">
              <a:buNone/>
            </a:pPr>
            <a:endParaRPr lang="en-US" dirty="0"/>
          </a:p>
        </p:txBody>
      </p:sp>
    </p:spTree>
    <p:extLst>
      <p:ext uri="{BB962C8B-B14F-4D97-AF65-F5344CB8AC3E}">
        <p14:creationId xmlns:p14="http://schemas.microsoft.com/office/powerpoint/2010/main" xmlns="" val="1682085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313" y="316318"/>
            <a:ext cx="8272463" cy="1790700"/>
          </a:xfrm>
        </p:spPr>
        <p:txBody>
          <a:bodyPr>
            <a:normAutofit fontScale="90000"/>
          </a:bodyPr>
          <a:lstStyle/>
          <a:p>
            <a:r>
              <a:rPr lang="en-US" sz="3000" dirty="0"/>
              <a:t>Lake Erie HABs Stakeholders Information Management Project</a:t>
            </a:r>
            <a:r>
              <a:rPr lang="en-US" sz="3000" i="1" dirty="0">
                <a:effectLst>
                  <a:outerShdw blurRad="38100" dist="38100" dir="2700000" algn="tl">
                    <a:srgbClr val="000000">
                      <a:alpha val="43137"/>
                    </a:srgbClr>
                  </a:outerShdw>
                </a:effectLst>
              </a:rPr>
              <a:t/>
            </a:r>
            <a:br>
              <a:rPr lang="en-US" sz="3000" i="1" dirty="0">
                <a:effectLst>
                  <a:outerShdw blurRad="38100" dist="38100" dir="2700000" algn="tl">
                    <a:srgbClr val="000000">
                      <a:alpha val="43137"/>
                    </a:srgbClr>
                  </a:outerShdw>
                </a:effectLst>
              </a:rPr>
            </a:br>
            <a:r>
              <a:rPr lang="en-US" sz="2700" dirty="0"/>
              <a:t>Dr. Patrick Lawrence, Department of </a:t>
            </a:r>
            <a:r>
              <a:rPr lang="en-US" sz="2700" dirty="0" smtClean="0"/>
              <a:t>Geography</a:t>
            </a:r>
            <a:br>
              <a:rPr lang="en-US" sz="2700" dirty="0" smtClean="0"/>
            </a:br>
            <a:r>
              <a:rPr lang="en-US" sz="2700" dirty="0" smtClean="0"/>
              <a:t>and </a:t>
            </a:r>
            <a:r>
              <a:rPr lang="en-US" sz="2700" dirty="0"/>
              <a:t>Planning</a:t>
            </a:r>
            <a:br>
              <a:rPr lang="en-US" sz="2700" dirty="0"/>
            </a:br>
            <a:r>
              <a:rPr lang="en-US" sz="2700" dirty="0"/>
              <a:t>Dr. Kevin Egan, Department of Economics</a:t>
            </a:r>
          </a:p>
        </p:txBody>
      </p:sp>
      <p:sp>
        <p:nvSpPr>
          <p:cNvPr id="3" name="Subtitle 2"/>
          <p:cNvSpPr>
            <a:spLocks noGrp="1"/>
          </p:cNvSpPr>
          <p:nvPr>
            <p:ph type="subTitle" idx="1"/>
          </p:nvPr>
        </p:nvSpPr>
        <p:spPr>
          <a:xfrm>
            <a:off x="740664" y="2516362"/>
            <a:ext cx="6858000" cy="1241822"/>
          </a:xfrm>
        </p:spPr>
        <p:txBody>
          <a:bodyPr/>
          <a:lstStyle/>
          <a:p>
            <a:r>
              <a:rPr lang="en-US" dirty="0" smtClean="0">
                <a:solidFill>
                  <a:srgbClr val="001748"/>
                </a:solidFill>
              </a:rPr>
              <a:t>$66,501 (ODHE)</a:t>
            </a:r>
          </a:p>
          <a:p>
            <a:r>
              <a:rPr lang="en-US" dirty="0" smtClean="0">
                <a:solidFill>
                  <a:srgbClr val="001748"/>
                </a:solidFill>
              </a:rPr>
              <a:t>2015-2016</a:t>
            </a:r>
            <a:endParaRPr lang="en-US" dirty="0">
              <a:solidFill>
                <a:srgbClr val="001748"/>
              </a:solidFill>
            </a:endParaRPr>
          </a:p>
        </p:txBody>
      </p:sp>
      <p:pic>
        <p:nvPicPr>
          <p:cNvPr id="2050" name="Picture 2" descr="C:\Program Files\Microsoft Office\MEDIA\CAGCAT10\j0233018.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0312" y="2516362"/>
            <a:ext cx="1936405" cy="196705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maumeevalleyheritagecorridor.files.wordpress.com/2013/01/maumee-river-watersh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22675" y="2455816"/>
            <a:ext cx="3001514" cy="22887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30668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295" y="482034"/>
            <a:ext cx="7886700" cy="994172"/>
          </a:xfrm>
        </p:spPr>
        <p:txBody>
          <a:bodyPr>
            <a:noAutofit/>
          </a:bodyPr>
          <a:lstStyle/>
          <a:p>
            <a:r>
              <a:rPr lang="en-US" sz="2800" b="1" i="1" dirty="0" smtClean="0"/>
              <a:t>Benefit-Cost Analysis of New Policy Options to Reduce Phosphorous Runoff from the Maumee River Watershed (MRW)</a:t>
            </a:r>
            <a:br>
              <a:rPr lang="en-US" sz="2800" b="1" i="1" dirty="0" smtClean="0"/>
            </a:br>
            <a:endParaRPr lang="en-US" sz="2800" b="1" i="1" dirty="0"/>
          </a:p>
        </p:txBody>
      </p:sp>
      <p:sp>
        <p:nvSpPr>
          <p:cNvPr id="3" name="Content Placeholder 2"/>
          <p:cNvSpPr>
            <a:spLocks noGrp="1"/>
          </p:cNvSpPr>
          <p:nvPr>
            <p:ph idx="1"/>
          </p:nvPr>
        </p:nvSpPr>
        <p:spPr>
          <a:xfrm>
            <a:off x="389845" y="1583531"/>
            <a:ext cx="7886700" cy="3263504"/>
          </a:xfrm>
        </p:spPr>
        <p:txBody>
          <a:bodyPr>
            <a:normAutofit fontScale="62500" lnSpcReduction="20000"/>
          </a:bodyPr>
          <a:lstStyle/>
          <a:p>
            <a:r>
              <a:rPr lang="en-US" dirty="0"/>
              <a:t>A</a:t>
            </a:r>
            <a:r>
              <a:rPr lang="en-US" dirty="0" smtClean="0"/>
              <a:t>chieve 40% reduction in phosphorous runoff from the MRW</a:t>
            </a:r>
          </a:p>
          <a:p>
            <a:endParaRPr lang="en-US" dirty="0" smtClean="0"/>
          </a:p>
          <a:p>
            <a:r>
              <a:rPr lang="en-US" dirty="0" smtClean="0"/>
              <a:t>Policy Option 1: corrective fee on the phosphorous in fertilizer	</a:t>
            </a:r>
          </a:p>
          <a:p>
            <a:pPr lvl="1"/>
            <a:r>
              <a:rPr lang="en-US" dirty="0" smtClean="0"/>
              <a:t>$8 cost per acre of farmland in the MRW (Best Management Practices currently cost $14 per acre)</a:t>
            </a:r>
          </a:p>
          <a:p>
            <a:pPr lvl="1"/>
            <a:endParaRPr lang="en-US" dirty="0" smtClean="0"/>
          </a:p>
          <a:p>
            <a:r>
              <a:rPr lang="en-US" dirty="0" smtClean="0"/>
              <a:t>Policy Option 2: Various restored wetlands on available public land</a:t>
            </a:r>
          </a:p>
          <a:p>
            <a:pPr lvl="1"/>
            <a:r>
              <a:rPr lang="en-US" dirty="0" smtClean="0"/>
              <a:t>GIS </a:t>
            </a:r>
            <a:r>
              <a:rPr lang="en-US" dirty="0"/>
              <a:t>analysis of available public land in the </a:t>
            </a:r>
            <a:r>
              <a:rPr lang="en-US" dirty="0" smtClean="0"/>
              <a:t>watershed</a:t>
            </a:r>
            <a:endParaRPr lang="en-US" dirty="0"/>
          </a:p>
          <a:p>
            <a:pPr lvl="2"/>
            <a:r>
              <a:rPr lang="en-US" dirty="0"/>
              <a:t>10% </a:t>
            </a:r>
            <a:r>
              <a:rPr lang="en-US" dirty="0" smtClean="0"/>
              <a:t>Phosphorous </a:t>
            </a:r>
            <a:r>
              <a:rPr lang="en-US" dirty="0"/>
              <a:t>reduction</a:t>
            </a:r>
            <a:r>
              <a:rPr lang="en-US" dirty="0" smtClean="0"/>
              <a:t>: </a:t>
            </a:r>
            <a:r>
              <a:rPr lang="en-US" dirty="0"/>
              <a:t>maximum of 2.7% of available public </a:t>
            </a:r>
            <a:r>
              <a:rPr lang="en-US" dirty="0" smtClean="0"/>
              <a:t>land</a:t>
            </a:r>
            <a:endParaRPr lang="en-US" dirty="0"/>
          </a:p>
          <a:p>
            <a:pPr lvl="2"/>
            <a:r>
              <a:rPr lang="en-US" dirty="0"/>
              <a:t>40% </a:t>
            </a:r>
            <a:r>
              <a:rPr lang="en-US" dirty="0" smtClean="0"/>
              <a:t>Phosphorous reduction: </a:t>
            </a:r>
            <a:r>
              <a:rPr lang="en-US" dirty="0"/>
              <a:t>maximum of 10.6% of available public </a:t>
            </a:r>
            <a:r>
              <a:rPr lang="en-US" dirty="0" smtClean="0"/>
              <a:t>land</a:t>
            </a:r>
            <a:endParaRPr lang="en-US" dirty="0"/>
          </a:p>
          <a:p>
            <a:pPr marL="342900" lvl="1" indent="0">
              <a:buNone/>
            </a:pPr>
            <a:endParaRPr lang="en-US" dirty="0" smtClean="0"/>
          </a:p>
          <a:p>
            <a:pPr marL="0" indent="0">
              <a:buNone/>
            </a:pPr>
            <a:endParaRPr lang="en-US" dirty="0" smtClean="0"/>
          </a:p>
          <a:p>
            <a:endParaRPr lang="en-US" dirty="0" smtClean="0"/>
          </a:p>
        </p:txBody>
      </p:sp>
    </p:spTree>
    <p:extLst>
      <p:ext uri="{BB962C8B-B14F-4D97-AF65-F5344CB8AC3E}">
        <p14:creationId xmlns:p14="http://schemas.microsoft.com/office/powerpoint/2010/main" xmlns="" val="246247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utoledo.edu/nsm/lec/images/wetlands/MaumeeBayWetland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5419" y="575581"/>
            <a:ext cx="6416474" cy="36081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872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 Response</a:t>
            </a:r>
          </a:p>
        </p:txBody>
      </p:sp>
      <p:sp>
        <p:nvSpPr>
          <p:cNvPr id="3" name="Content Placeholder 2"/>
          <p:cNvSpPr>
            <a:spLocks noGrp="1"/>
          </p:cNvSpPr>
          <p:nvPr>
            <p:ph idx="1"/>
          </p:nvPr>
        </p:nvSpPr>
        <p:spPr>
          <a:xfrm>
            <a:off x="457200" y="1063230"/>
            <a:ext cx="8229600" cy="3648620"/>
          </a:xfrm>
        </p:spPr>
        <p:txBody>
          <a:bodyPr>
            <a:normAutofit fontScale="92500" lnSpcReduction="20000"/>
          </a:bodyPr>
          <a:lstStyle/>
          <a:p>
            <a:pPr>
              <a:buBlip>
                <a:blip r:embed="rId2"/>
              </a:buBlip>
            </a:pPr>
            <a:r>
              <a:rPr lang="en-US" dirty="0"/>
              <a:t>Source of expertise to local community</a:t>
            </a:r>
          </a:p>
          <a:p>
            <a:pPr>
              <a:buBlip>
                <a:blip r:embed="rId2"/>
              </a:buBlip>
            </a:pPr>
            <a:r>
              <a:rPr lang="en-US" dirty="0"/>
              <a:t>Providing scientific information to public and media</a:t>
            </a:r>
          </a:p>
          <a:p>
            <a:pPr>
              <a:buBlip>
                <a:blip r:embed="rId2"/>
              </a:buBlip>
            </a:pPr>
            <a:r>
              <a:rPr lang="en-US" dirty="0"/>
              <a:t>Providing support to public officials and government</a:t>
            </a:r>
          </a:p>
          <a:p>
            <a:pPr>
              <a:buBlip>
                <a:blip r:embed="rId2"/>
              </a:buBlip>
            </a:pPr>
            <a:r>
              <a:rPr lang="en-US" dirty="0"/>
              <a:t>Leverage deep faculty expertise on water and Great Lakes Issues</a:t>
            </a:r>
          </a:p>
          <a:p>
            <a:pPr>
              <a:buBlip>
                <a:blip r:embed="rId2"/>
              </a:buBlip>
            </a:pPr>
            <a:r>
              <a:rPr lang="en-US" dirty="0"/>
              <a:t>Formation of the UT Water Task Force</a:t>
            </a:r>
          </a:p>
          <a:p>
            <a:pPr marL="0" indent="0">
              <a:buNone/>
            </a:pPr>
            <a:endParaRPr lang="en-US" dirty="0" smtClean="0"/>
          </a:p>
        </p:txBody>
      </p:sp>
    </p:spTree>
    <p:extLst>
      <p:ext uri="{BB962C8B-B14F-4D97-AF65-F5344CB8AC3E}">
        <p14:creationId xmlns:p14="http://schemas.microsoft.com/office/powerpoint/2010/main" xmlns="" val="165344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Remaining Questions and Future Work Plan</a:t>
            </a:r>
            <a:endParaRPr lang="en-US" dirty="0"/>
          </a:p>
        </p:txBody>
      </p:sp>
      <p:sp>
        <p:nvSpPr>
          <p:cNvPr id="3" name="Content Placeholder 2"/>
          <p:cNvSpPr>
            <a:spLocks noGrp="1"/>
          </p:cNvSpPr>
          <p:nvPr>
            <p:ph idx="1"/>
          </p:nvPr>
        </p:nvSpPr>
        <p:spPr>
          <a:xfrm>
            <a:off x="114300" y="1228033"/>
            <a:ext cx="6505956" cy="3263504"/>
          </a:xfrm>
        </p:spPr>
        <p:txBody>
          <a:bodyPr>
            <a:normAutofit fontScale="70000" lnSpcReduction="20000"/>
          </a:bodyPr>
          <a:lstStyle/>
          <a:p>
            <a:r>
              <a:rPr lang="en-US" dirty="0" smtClean="0"/>
              <a:t>Recycle any government revenue from fee back to agriculture community</a:t>
            </a:r>
          </a:p>
          <a:p>
            <a:pPr lvl="1"/>
            <a:r>
              <a:rPr lang="en-US" dirty="0" smtClean="0"/>
              <a:t>Lump-sum rebate: </a:t>
            </a:r>
            <a:r>
              <a:rPr lang="en-US" i="1" dirty="0" smtClean="0"/>
              <a:t>majority</a:t>
            </a:r>
            <a:r>
              <a:rPr lang="en-US" dirty="0" smtClean="0"/>
              <a:t> of farms would benefit from the fee</a:t>
            </a:r>
          </a:p>
          <a:p>
            <a:pPr lvl="1"/>
            <a:endParaRPr lang="en-US" dirty="0" smtClean="0"/>
          </a:p>
          <a:p>
            <a:r>
              <a:rPr lang="en-US" dirty="0" smtClean="0"/>
              <a:t>Complete Benefit-Cost Analysis for wetlands restoration</a:t>
            </a:r>
          </a:p>
          <a:p>
            <a:endParaRPr lang="en-US" dirty="0" smtClean="0"/>
          </a:p>
          <a:p>
            <a:r>
              <a:rPr lang="en-US" dirty="0" smtClean="0"/>
              <a:t>Same analysis for Combined Sewage Overflow problems</a:t>
            </a:r>
          </a:p>
          <a:p>
            <a:endParaRPr lang="en-US" dirty="0"/>
          </a:p>
        </p:txBody>
      </p:sp>
      <p:pic>
        <p:nvPicPr>
          <p:cNvPr id="3074" name="Picture 2" descr="C:\Users\plawren2\AppData\Local\Microsoft\Windows\Temporary Internet Files\Content.IE5\51BGJFI6\money2[1].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72507" y="1794548"/>
            <a:ext cx="2234035" cy="17647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48348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309" y="96271"/>
            <a:ext cx="7886700" cy="994172"/>
          </a:xfrm>
        </p:spPr>
        <p:txBody>
          <a:bodyPr>
            <a:normAutofit fontScale="90000"/>
          </a:bodyPr>
          <a:lstStyle/>
          <a:p>
            <a:r>
              <a:rPr lang="en-US" b="1" dirty="0" smtClean="0"/>
              <a:t>Lake Erie HABs</a:t>
            </a:r>
            <a:br>
              <a:rPr lang="en-US" b="1" dirty="0" smtClean="0"/>
            </a:br>
            <a:r>
              <a:rPr lang="en-US" b="1" dirty="0" smtClean="0"/>
              <a:t>Information System</a:t>
            </a:r>
            <a:endParaRPr lang="en-US" b="1" dirty="0"/>
          </a:p>
        </p:txBody>
      </p:sp>
      <p:sp>
        <p:nvSpPr>
          <p:cNvPr id="3" name="Content Placeholder 2"/>
          <p:cNvSpPr>
            <a:spLocks noGrp="1"/>
          </p:cNvSpPr>
          <p:nvPr>
            <p:ph idx="1"/>
          </p:nvPr>
        </p:nvSpPr>
        <p:spPr>
          <a:xfrm>
            <a:off x="338002" y="1455610"/>
            <a:ext cx="8443913" cy="3263504"/>
          </a:xfrm>
        </p:spPr>
        <p:txBody>
          <a:bodyPr>
            <a:noAutofit/>
          </a:bodyPr>
          <a:lstStyle/>
          <a:p>
            <a:pPr marL="0" indent="0">
              <a:buNone/>
            </a:pPr>
            <a:r>
              <a:rPr lang="en-US" sz="2200" dirty="0"/>
              <a:t>How to facilitate informed decision-making by Maumee watershed stakeholders on options to reduce nutrient loadings contributing to Lake Erie </a:t>
            </a:r>
            <a:r>
              <a:rPr lang="en-US" sz="2200" dirty="0" smtClean="0"/>
              <a:t>HABs</a:t>
            </a:r>
          </a:p>
          <a:p>
            <a:pPr marL="0" indent="0">
              <a:buNone/>
            </a:pPr>
            <a:r>
              <a:rPr lang="en-US" sz="2200" dirty="0"/>
              <a:t>	1) Lake Erie HABsIS: searchable database of over 300 sources of </a:t>
            </a:r>
            <a:r>
              <a:rPr lang="en-US" sz="2200" dirty="0" smtClean="0"/>
              <a:t>	information </a:t>
            </a:r>
            <a:r>
              <a:rPr lang="en-US" sz="2200" dirty="0"/>
              <a:t>on Lake Erie HABs (by main category and </a:t>
            </a:r>
            <a:r>
              <a:rPr lang="en-US" sz="2200" dirty="0" smtClean="0"/>
              <a:t>keywords</a:t>
            </a:r>
            <a:endParaRPr lang="en-US" sz="2200" dirty="0"/>
          </a:p>
          <a:p>
            <a:pPr marL="0" indent="0">
              <a:buNone/>
            </a:pPr>
            <a:r>
              <a:rPr lang="en-US" sz="2200" dirty="0"/>
              <a:t>	2) Utilize with Lake Erie Stakeholders (contributions from results of </a:t>
            </a:r>
            <a:r>
              <a:rPr lang="en-US" sz="2200" dirty="0" smtClean="0"/>
              <a:t>	Kent State </a:t>
            </a:r>
            <a:r>
              <a:rPr lang="en-US" sz="2200" dirty="0"/>
              <a:t>study of Stakeholder </a:t>
            </a:r>
            <a:r>
              <a:rPr lang="en-US" sz="2200" dirty="0" smtClean="0"/>
              <a:t>Analysis</a:t>
            </a:r>
            <a:endParaRPr lang="en-US" sz="2200" dirty="0"/>
          </a:p>
          <a:p>
            <a:pPr marL="0" indent="0">
              <a:buNone/>
            </a:pPr>
            <a:r>
              <a:rPr lang="en-US" sz="2200" dirty="0"/>
              <a:t>	</a:t>
            </a:r>
            <a:r>
              <a:rPr lang="en-US" sz="2200" dirty="0" smtClean="0"/>
              <a:t>3) </a:t>
            </a:r>
            <a:r>
              <a:rPr lang="en-US" sz="2200" dirty="0"/>
              <a:t>Provide Policy Options (work of Egan, Economics, </a:t>
            </a:r>
            <a:r>
              <a:rPr lang="en-US" sz="2200" dirty="0" smtClean="0"/>
              <a:t>UT)</a:t>
            </a:r>
            <a:endParaRPr lang="en-US" sz="2200" dirty="0"/>
          </a:p>
        </p:txBody>
      </p:sp>
      <p:pic>
        <p:nvPicPr>
          <p:cNvPr id="4098" name="Picture 2" descr="C:\Program Files\Microsoft Office\MEDIA\CAGCAT10\j0195384.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21804" y="80582"/>
            <a:ext cx="1346912" cy="13750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575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to Date</a:t>
            </a:r>
            <a:endParaRPr lang="en-US" dirty="0"/>
          </a:p>
        </p:txBody>
      </p:sp>
      <p:sp>
        <p:nvSpPr>
          <p:cNvPr id="3" name="Content Placeholder 2"/>
          <p:cNvSpPr>
            <a:spLocks noGrp="1"/>
          </p:cNvSpPr>
          <p:nvPr>
            <p:ph idx="1"/>
          </p:nvPr>
        </p:nvSpPr>
        <p:spPr>
          <a:xfrm>
            <a:off x="210312" y="1081183"/>
            <a:ext cx="7230618" cy="3263504"/>
          </a:xfrm>
        </p:spPr>
        <p:txBody>
          <a:bodyPr>
            <a:normAutofit fontScale="55000" lnSpcReduction="20000"/>
          </a:bodyPr>
          <a:lstStyle/>
          <a:p>
            <a:pPr marL="128588" indent="-128588"/>
            <a:r>
              <a:rPr lang="en-US" dirty="0"/>
              <a:t>(Collection of 300+ sources, including PDF of reports/published papers, key contacts, existing </a:t>
            </a:r>
            <a:r>
              <a:rPr lang="en-US" dirty="0" smtClean="0"/>
              <a:t>web links)</a:t>
            </a:r>
            <a:endParaRPr lang="en-US" dirty="0"/>
          </a:p>
          <a:p>
            <a:pPr marL="128588" indent="-128588"/>
            <a:endParaRPr lang="en-US" dirty="0"/>
          </a:p>
          <a:p>
            <a:pPr marL="128588" indent="-128588"/>
            <a:r>
              <a:rPr lang="en-US" dirty="0"/>
              <a:t>Project website, organized around 5 main categories (Blooms from the Source, Public Health, Land Use Practices, Safe Drinking Water, Economics/Policy)</a:t>
            </a:r>
          </a:p>
          <a:p>
            <a:pPr marL="128588" indent="-128588"/>
            <a:endParaRPr lang="en-US" dirty="0"/>
          </a:p>
          <a:p>
            <a:pPr marL="128588" indent="-128588"/>
            <a:r>
              <a:rPr lang="en-US" dirty="0"/>
              <a:t>Searchable database using 40+ different key words, query system allows user to pre-select 3 keywords to search data base</a:t>
            </a:r>
          </a:p>
          <a:p>
            <a:pPr marL="128588" indent="-128588"/>
            <a:endParaRPr lang="en-US" dirty="0"/>
          </a:p>
          <a:p>
            <a:pPr marL="128588" indent="-128588"/>
            <a:r>
              <a:rPr lang="en-US" dirty="0"/>
              <a:t>Organization of session at 2016 IAGLR conference </a:t>
            </a:r>
            <a:endParaRPr lang="en-US" dirty="0" smtClean="0"/>
          </a:p>
          <a:p>
            <a:pPr marL="0" indent="0">
              <a:buNone/>
            </a:pPr>
            <a:r>
              <a:rPr lang="en-US" dirty="0"/>
              <a:t>	</a:t>
            </a:r>
            <a:r>
              <a:rPr lang="en-US" dirty="0" smtClean="0"/>
              <a:t>(</a:t>
            </a:r>
            <a:r>
              <a:rPr lang="en-US" dirty="0"/>
              <a:t>U Guelph, June 7-10), including presentation on this project</a:t>
            </a:r>
          </a:p>
        </p:txBody>
      </p:sp>
      <p:pic>
        <p:nvPicPr>
          <p:cNvPr id="5122" name="Picture 2" descr="C:\Users\plawren2\AppData\Local\Microsoft\Windows\Temporary Internet Files\Content.IE5\51BGJFI6\book[1].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99532" y="617220"/>
            <a:ext cx="1862173" cy="16260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plawren2\AppData\Local\Microsoft\Windows\Temporary Internet Files\Content.IE5\DYCB1GSZ\Group_Co_Workers_At_a_Conference_Meeting_Royalty_Free_Clipart_Picture_090529-180316-13504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99532" y="3363804"/>
            <a:ext cx="1666210" cy="10663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4445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xmlns="" val="1747844822"/>
              </p:ext>
            </p:extLst>
          </p:nvPr>
        </p:nvGraphicFramePr>
        <p:xfrm>
          <a:off x="-79602" y="199456"/>
          <a:ext cx="4457700" cy="31118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nvPr>
        </p:nvGraphicFramePr>
        <p:xfrm>
          <a:off x="4290332" y="1950244"/>
          <a:ext cx="4457700" cy="287178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1642" y="162716"/>
            <a:ext cx="2967800" cy="300082"/>
          </a:xfrm>
          <a:prstGeom prst="rect">
            <a:avLst/>
          </a:prstGeom>
          <a:noFill/>
        </p:spPr>
        <p:txBody>
          <a:bodyPr wrap="none" rtlCol="0">
            <a:spAutoFit/>
          </a:bodyPr>
          <a:lstStyle/>
          <a:p>
            <a:r>
              <a:rPr lang="en-US" sz="1350" dirty="0"/>
              <a:t>% of Lake Erie HABsIS Materials by Type</a:t>
            </a:r>
          </a:p>
        </p:txBody>
      </p:sp>
      <p:sp>
        <p:nvSpPr>
          <p:cNvPr id="6" name="TextBox 5"/>
          <p:cNvSpPr txBox="1"/>
          <p:nvPr/>
        </p:nvSpPr>
        <p:spPr>
          <a:xfrm>
            <a:off x="4804682" y="1455283"/>
            <a:ext cx="3742371" cy="300082"/>
          </a:xfrm>
          <a:prstGeom prst="rect">
            <a:avLst/>
          </a:prstGeom>
          <a:noFill/>
        </p:spPr>
        <p:txBody>
          <a:bodyPr wrap="none" rtlCol="0">
            <a:spAutoFit/>
          </a:bodyPr>
          <a:lstStyle/>
          <a:p>
            <a:r>
              <a:rPr lang="en-US" sz="1350" dirty="0"/>
              <a:t># of Lake Erie HABsIS Materials by Main Categories</a:t>
            </a:r>
          </a:p>
        </p:txBody>
      </p:sp>
    </p:spTree>
    <p:extLst>
      <p:ext uri="{BB962C8B-B14F-4D97-AF65-F5344CB8AC3E}">
        <p14:creationId xmlns:p14="http://schemas.microsoft.com/office/powerpoint/2010/main" xmlns="" val="2118421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09" y="74962"/>
            <a:ext cx="7886700" cy="994172"/>
          </a:xfrm>
        </p:spPr>
        <p:txBody>
          <a:bodyPr>
            <a:normAutofit fontScale="90000"/>
          </a:bodyPr>
          <a:lstStyle/>
          <a:p>
            <a:r>
              <a:rPr lang="en-US" dirty="0" smtClean="0"/>
              <a:t>Remaining Questions and Future Work Plan</a:t>
            </a:r>
            <a:endParaRPr lang="en-US" dirty="0"/>
          </a:p>
        </p:txBody>
      </p:sp>
      <p:sp>
        <p:nvSpPr>
          <p:cNvPr id="3" name="Content Placeholder 2"/>
          <p:cNvSpPr>
            <a:spLocks noGrp="1"/>
          </p:cNvSpPr>
          <p:nvPr>
            <p:ph idx="1"/>
          </p:nvPr>
        </p:nvSpPr>
        <p:spPr>
          <a:xfrm>
            <a:off x="319551" y="1238359"/>
            <a:ext cx="8568418" cy="2870462"/>
          </a:xfrm>
        </p:spPr>
        <p:txBody>
          <a:bodyPr>
            <a:normAutofit fontScale="55000" lnSpcReduction="20000"/>
          </a:bodyPr>
          <a:lstStyle/>
          <a:p>
            <a:r>
              <a:rPr lang="en-US" dirty="0" smtClean="0"/>
              <a:t>Release of website and searchable database (Lake Erie HABsIS) – June 2016</a:t>
            </a:r>
          </a:p>
          <a:p>
            <a:endParaRPr lang="en-US" dirty="0" smtClean="0"/>
          </a:p>
          <a:p>
            <a:r>
              <a:rPr lang="en-US" dirty="0" smtClean="0"/>
              <a:t>Engagement with Maumee watershed Stakeholders</a:t>
            </a:r>
          </a:p>
          <a:p>
            <a:endParaRPr lang="en-US" dirty="0"/>
          </a:p>
          <a:p>
            <a:r>
              <a:rPr lang="en-US" dirty="0" smtClean="0"/>
              <a:t>Continued updates of key sources of information to add during Summer 2016 Lake Erie HAB season</a:t>
            </a:r>
          </a:p>
          <a:p>
            <a:endParaRPr lang="en-US" dirty="0"/>
          </a:p>
          <a:p>
            <a:r>
              <a:rPr lang="en-US" dirty="0" smtClean="0"/>
              <a:t>Develop dialogue with stakeholders on the policy options to reduce nutrient loadings</a:t>
            </a:r>
            <a:endParaRPr lang="en-US" dirty="0"/>
          </a:p>
        </p:txBody>
      </p:sp>
      <p:pic>
        <p:nvPicPr>
          <p:cNvPr id="6146" name="Picture 2" descr="http://s3-wp.lyleprintingandp.netdna-cdn.com/wp-content/uploads/2015/01/26190029/no-till-manur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27585" y="3593481"/>
            <a:ext cx="3552349" cy="11841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20223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25170" y="181122"/>
            <a:ext cx="8569325" cy="422672"/>
          </a:xfrm>
        </p:spPr>
        <p:txBody>
          <a:bodyPr>
            <a:normAutofit fontScale="90000"/>
          </a:bodyPr>
          <a:lstStyle/>
          <a:p>
            <a:pPr algn="ctr"/>
            <a:r>
              <a:rPr lang="en-US" dirty="0" smtClean="0"/>
              <a:t/>
            </a:r>
            <a:br>
              <a:rPr lang="en-US" dirty="0" smtClean="0"/>
            </a:br>
            <a:r>
              <a:rPr lang="en-US" sz="2400" dirty="0"/>
              <a:t>Engagement of the Public Through Citizen Science: Maumee River Watershed</a:t>
            </a:r>
            <a:br>
              <a:rPr lang="en-US" sz="2400" dirty="0"/>
            </a:br>
            <a:r>
              <a:rPr lang="en-US" sz="1500" dirty="0"/>
              <a:t>Kevin Czajkowski, Carol Stepien, April Ames</a:t>
            </a:r>
            <a:br>
              <a:rPr lang="en-US" sz="1500" dirty="0"/>
            </a:br>
            <a:r>
              <a:rPr lang="en-US" sz="1500" dirty="0"/>
              <a:t>Funding Source: University of Toledo </a:t>
            </a:r>
          </a:p>
        </p:txBody>
      </p:sp>
      <p:sp>
        <p:nvSpPr>
          <p:cNvPr id="11" name="TextBox 10"/>
          <p:cNvSpPr txBox="1"/>
          <p:nvPr/>
        </p:nvSpPr>
        <p:spPr>
          <a:xfrm>
            <a:off x="112663" y="1289359"/>
            <a:ext cx="6490274" cy="1708160"/>
          </a:xfrm>
          <a:prstGeom prst="rect">
            <a:avLst/>
          </a:prstGeom>
          <a:noFill/>
        </p:spPr>
        <p:txBody>
          <a:bodyPr wrap="square" rtlCol="0">
            <a:spAutoFit/>
          </a:bodyPr>
          <a:lstStyle/>
          <a:p>
            <a:pPr>
              <a:buFont typeface="Arial"/>
              <a:buChar char="•"/>
            </a:pPr>
            <a:r>
              <a:rPr lang="en-US" sz="1500" dirty="0">
                <a:solidFill>
                  <a:srgbClr val="001748"/>
                </a:solidFill>
              </a:rPr>
              <a:t>Provide professional development for teachers on water quality content, testing techniques and research approaches.</a:t>
            </a:r>
          </a:p>
          <a:p>
            <a:endParaRPr lang="en-US" sz="1500" dirty="0">
              <a:solidFill>
                <a:srgbClr val="001748"/>
              </a:solidFill>
            </a:endParaRPr>
          </a:p>
          <a:p>
            <a:pPr>
              <a:buFont typeface="Arial"/>
              <a:buChar char="•"/>
            </a:pPr>
            <a:r>
              <a:rPr lang="en-US" sz="1500" dirty="0">
                <a:solidFill>
                  <a:srgbClr val="001748"/>
                </a:solidFill>
              </a:rPr>
              <a:t>Provide students opportunity to present research projects at student conference</a:t>
            </a:r>
          </a:p>
          <a:p>
            <a:endParaRPr lang="en-US" sz="1500" dirty="0">
              <a:solidFill>
                <a:srgbClr val="001748"/>
              </a:solidFill>
            </a:endParaRPr>
          </a:p>
          <a:p>
            <a:pPr>
              <a:buFont typeface="Arial"/>
              <a:buChar char="•"/>
            </a:pPr>
            <a:r>
              <a:rPr lang="en-US" sz="1500" dirty="0">
                <a:solidFill>
                  <a:srgbClr val="001748"/>
                </a:solidFill>
              </a:rPr>
              <a:t>Partnering with TMACOG Student Watershed Watch</a:t>
            </a:r>
          </a:p>
          <a:p>
            <a:pPr>
              <a:buFont typeface="Arial"/>
              <a:buChar char="•"/>
            </a:pPr>
            <a:endParaRPr lang="en-US" sz="1500" dirty="0">
              <a:solidFill>
                <a:srgbClr val="001748"/>
              </a:solidFill>
            </a:endParaRPr>
          </a:p>
        </p:txBody>
      </p:sp>
      <p:pic>
        <p:nvPicPr>
          <p:cNvPr id="12" name="Picture 11" descr="CIMG2685.JPG"/>
          <p:cNvPicPr>
            <a:picLocks noChangeAspect="1"/>
          </p:cNvPicPr>
          <p:nvPr/>
        </p:nvPicPr>
        <p:blipFill>
          <a:blip r:embed="rId2" cstate="print"/>
          <a:stretch>
            <a:fillRect/>
          </a:stretch>
        </p:blipFill>
        <p:spPr>
          <a:xfrm>
            <a:off x="677791" y="3041849"/>
            <a:ext cx="3184604" cy="1592302"/>
          </a:xfrm>
          <a:prstGeom prst="rect">
            <a:avLst/>
          </a:prstGeom>
        </p:spPr>
      </p:pic>
      <p:pic>
        <p:nvPicPr>
          <p:cNvPr id="13" name="Picture 12" descr="DSCF6023.JPG"/>
          <p:cNvPicPr>
            <a:picLocks noChangeAspect="1"/>
          </p:cNvPicPr>
          <p:nvPr/>
        </p:nvPicPr>
        <p:blipFill>
          <a:blip r:embed="rId3" cstate="print"/>
          <a:stretch>
            <a:fillRect/>
          </a:stretch>
        </p:blipFill>
        <p:spPr>
          <a:xfrm>
            <a:off x="6574277" y="1448761"/>
            <a:ext cx="2428928" cy="1366272"/>
          </a:xfrm>
          <a:prstGeom prst="rect">
            <a:avLst/>
          </a:prstGeom>
        </p:spPr>
      </p:pic>
      <p:sp>
        <p:nvSpPr>
          <p:cNvPr id="14" name="TextBox 13"/>
          <p:cNvSpPr txBox="1"/>
          <p:nvPr/>
        </p:nvSpPr>
        <p:spPr>
          <a:xfrm>
            <a:off x="4094226" y="2974435"/>
            <a:ext cx="4880319" cy="553998"/>
          </a:xfrm>
          <a:prstGeom prst="rect">
            <a:avLst/>
          </a:prstGeom>
          <a:noFill/>
        </p:spPr>
        <p:txBody>
          <a:bodyPr wrap="square" rtlCol="0">
            <a:spAutoFit/>
          </a:bodyPr>
          <a:lstStyle/>
          <a:p>
            <a:r>
              <a:rPr lang="en-US" sz="1500" dirty="0"/>
              <a:t>Partnering with Laura </a:t>
            </a:r>
            <a:r>
              <a:rPr lang="en-US" sz="1500" dirty="0" err="1"/>
              <a:t>Schetter</a:t>
            </a:r>
            <a:r>
              <a:rPr lang="en-US" sz="1500" dirty="0"/>
              <a:t> (Teacher at Wildwood Academy) and her H2yOu.com Project.</a:t>
            </a:r>
          </a:p>
        </p:txBody>
      </p:sp>
      <p:pic>
        <p:nvPicPr>
          <p:cNvPr id="16" name="Picture 15" descr="Screen shot 2016-05-10 at 8.12.04 AM.png"/>
          <p:cNvPicPr>
            <a:picLocks noChangeAspect="1"/>
          </p:cNvPicPr>
          <p:nvPr/>
        </p:nvPicPr>
        <p:blipFill>
          <a:blip r:embed="rId4" cstate="print"/>
          <a:srcRect/>
          <a:stretch>
            <a:fillRect/>
          </a:stretch>
        </p:blipFill>
        <p:spPr>
          <a:xfrm>
            <a:off x="6065984" y="3528433"/>
            <a:ext cx="2707031" cy="1185837"/>
          </a:xfrm>
          <a:prstGeom prst="rect">
            <a:avLst/>
          </a:prstGeom>
        </p:spPr>
      </p:pic>
      <p:pic>
        <p:nvPicPr>
          <p:cNvPr id="17" name="Picture 16" descr="Screen shot 2016-05-10 at 8.12.04 AM.png"/>
          <p:cNvPicPr>
            <a:picLocks noChangeAspect="1"/>
          </p:cNvPicPr>
          <p:nvPr/>
        </p:nvPicPr>
        <p:blipFill>
          <a:blip r:embed="rId5" cstate="print"/>
          <a:srcRect/>
          <a:stretch>
            <a:fillRect/>
          </a:stretch>
        </p:blipFill>
        <p:spPr>
          <a:xfrm>
            <a:off x="4094226" y="3689247"/>
            <a:ext cx="1496683" cy="420952"/>
          </a:xfrm>
          <a:prstGeom prst="rect">
            <a:avLst/>
          </a:prstGeom>
        </p:spPr>
      </p:pic>
    </p:spTree>
    <p:extLst>
      <p:ext uri="{BB962C8B-B14F-4D97-AF65-F5344CB8AC3E}">
        <p14:creationId xmlns:p14="http://schemas.microsoft.com/office/powerpoint/2010/main" xmlns="" val="452867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7515" y="45708"/>
            <a:ext cx="8511175" cy="220306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450"/>
              </a:spcAft>
            </a:pPr>
            <a:r>
              <a:rPr lang="en-US" sz="1950" dirty="0">
                <a:solidFill>
                  <a:srgbClr val="001748"/>
                </a:solidFill>
              </a:rPr>
              <a:t>Subcommittee on:</a:t>
            </a:r>
            <a:endParaRPr lang="en-US" sz="1950" b="1" dirty="0">
              <a:solidFill>
                <a:srgbClr val="001748"/>
              </a:solidFill>
            </a:endParaRPr>
          </a:p>
          <a:p>
            <a:pPr algn="ctr">
              <a:lnSpc>
                <a:spcPct val="110000"/>
              </a:lnSpc>
            </a:pPr>
            <a:r>
              <a:rPr lang="en-US" sz="4350" b="1" dirty="0">
                <a:solidFill>
                  <a:srgbClr val="001748"/>
                </a:solidFill>
              </a:rPr>
              <a:t>Human Toxicity, Microbiology,</a:t>
            </a:r>
          </a:p>
          <a:p>
            <a:pPr algn="ctr">
              <a:lnSpc>
                <a:spcPct val="110000"/>
              </a:lnSpc>
            </a:pPr>
            <a:r>
              <a:rPr lang="en-US" sz="4350" b="1" dirty="0">
                <a:solidFill>
                  <a:srgbClr val="001748"/>
                </a:solidFill>
              </a:rPr>
              <a:t>and Public Health</a:t>
            </a:r>
            <a:endParaRPr lang="en-US" sz="4350" dirty="0">
              <a:solidFill>
                <a:srgbClr val="001748"/>
              </a:solidFill>
            </a:endParaRPr>
          </a:p>
        </p:txBody>
      </p:sp>
      <p:pic>
        <p:nvPicPr>
          <p:cNvPr id="6" name="Picture 5"/>
          <p:cNvPicPr>
            <a:picLocks noChangeAspect="1"/>
          </p:cNvPicPr>
          <p:nvPr/>
        </p:nvPicPr>
        <p:blipFill>
          <a:blip r:embed="rId2" cstate="print"/>
          <a:stretch>
            <a:fillRect/>
          </a:stretch>
        </p:blipFill>
        <p:spPr>
          <a:xfrm>
            <a:off x="5134713" y="3234707"/>
            <a:ext cx="1880269" cy="1325885"/>
          </a:xfrm>
          <a:prstGeom prst="rect">
            <a:avLst/>
          </a:prstGeom>
        </p:spPr>
      </p:pic>
      <p:pic>
        <p:nvPicPr>
          <p:cNvPr id="7" name="Picture 6"/>
          <p:cNvPicPr>
            <a:picLocks noChangeAspect="1"/>
          </p:cNvPicPr>
          <p:nvPr/>
        </p:nvPicPr>
        <p:blipFill>
          <a:blip r:embed="rId3" cstate="print"/>
          <a:stretch>
            <a:fillRect/>
          </a:stretch>
        </p:blipFill>
        <p:spPr>
          <a:xfrm>
            <a:off x="1805286" y="3176751"/>
            <a:ext cx="2562002" cy="1441796"/>
          </a:xfrm>
          <a:prstGeom prst="rect">
            <a:avLst/>
          </a:prstGeom>
        </p:spPr>
      </p:pic>
      <p:sp>
        <p:nvSpPr>
          <p:cNvPr id="8" name="TextBox 7"/>
          <p:cNvSpPr txBox="1"/>
          <p:nvPr/>
        </p:nvSpPr>
        <p:spPr>
          <a:xfrm>
            <a:off x="2253003" y="2284041"/>
            <a:ext cx="4638001" cy="784830"/>
          </a:xfrm>
          <a:prstGeom prst="rect">
            <a:avLst/>
          </a:prstGeom>
          <a:noFill/>
        </p:spPr>
        <p:txBody>
          <a:bodyPr wrap="none" rtlCol="0">
            <a:spAutoFit/>
          </a:bodyPr>
          <a:lstStyle/>
          <a:p>
            <a:pPr algn="ctr"/>
            <a:r>
              <a:rPr lang="en-US" sz="2250" b="1" dirty="0">
                <a:solidFill>
                  <a:srgbClr val="001748"/>
                </a:solidFill>
                <a:latin typeface="+mj-lt"/>
              </a:rPr>
              <a:t>Jason Huntley, Ph.D.</a:t>
            </a:r>
          </a:p>
          <a:p>
            <a:pPr algn="ctr"/>
            <a:r>
              <a:rPr lang="en-US" sz="2250" b="1" dirty="0">
                <a:solidFill>
                  <a:srgbClr val="001748"/>
                </a:solidFill>
                <a:latin typeface="+mj-lt"/>
              </a:rPr>
              <a:t>College of Medicine and Life Sciences</a:t>
            </a:r>
          </a:p>
        </p:txBody>
      </p:sp>
    </p:spTree>
    <p:extLst>
      <p:ext uri="{BB962C8B-B14F-4D97-AF65-F5344CB8AC3E}">
        <p14:creationId xmlns:p14="http://schemas.microsoft.com/office/powerpoint/2010/main" xmlns="" val="1017679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ood.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27258" y="352245"/>
            <a:ext cx="1145531" cy="1031980"/>
          </a:xfrm>
          <a:prstGeom prst="rect">
            <a:avLst/>
          </a:prstGeom>
        </p:spPr>
      </p:pic>
      <p:pic>
        <p:nvPicPr>
          <p:cNvPr id="5" name="Picture 4" descr="Liver.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89210" y="1640276"/>
            <a:ext cx="825429" cy="1031786"/>
          </a:xfrm>
          <a:prstGeom prst="rect">
            <a:avLst/>
          </a:prstGeom>
        </p:spPr>
      </p:pic>
      <p:pic>
        <p:nvPicPr>
          <p:cNvPr id="6" name="Picture 5" descr="Water-Skiing-in-Bali-17.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01006" y="2740660"/>
            <a:ext cx="1224755" cy="829672"/>
          </a:xfrm>
          <a:prstGeom prst="rect">
            <a:avLst/>
          </a:prstGeom>
        </p:spPr>
      </p:pic>
      <p:sp>
        <p:nvSpPr>
          <p:cNvPr id="4" name="Title 1"/>
          <p:cNvSpPr txBox="1">
            <a:spLocks/>
          </p:cNvSpPr>
          <p:nvPr/>
        </p:nvSpPr>
        <p:spPr>
          <a:xfrm>
            <a:off x="252194" y="160346"/>
            <a:ext cx="8620595" cy="4766421"/>
          </a:xfrm>
          <a:prstGeom prst="rect">
            <a:avLst/>
          </a:prstGeom>
        </p:spPr>
        <p:txBody>
          <a:bodyPr vert="horz" lIns="68580" tIns="34290" rIns="68580" bIns="3429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u="sng" dirty="0">
                <a:solidFill>
                  <a:srgbClr val="001748"/>
                </a:solidFill>
              </a:rPr>
              <a:t>Focus Areas:</a:t>
            </a:r>
          </a:p>
          <a:p>
            <a:endParaRPr lang="en-US" sz="3000" b="1" dirty="0">
              <a:solidFill>
                <a:srgbClr val="001748"/>
              </a:solidFill>
            </a:endParaRPr>
          </a:p>
          <a:p>
            <a:pPr marL="511969" indent="-511969"/>
            <a:r>
              <a:rPr lang="en-US" sz="2250" b="1" dirty="0">
                <a:solidFill>
                  <a:srgbClr val="001748"/>
                </a:solidFill>
              </a:rPr>
              <a:t>1.	Detecting </a:t>
            </a:r>
            <a:r>
              <a:rPr lang="en-US" sz="2250" b="1" dirty="0" err="1">
                <a:solidFill>
                  <a:srgbClr val="001748"/>
                </a:solidFill>
              </a:rPr>
              <a:t>microcystin</a:t>
            </a:r>
            <a:r>
              <a:rPr lang="en-US" sz="2250" b="1" dirty="0">
                <a:solidFill>
                  <a:srgbClr val="001748"/>
                </a:solidFill>
              </a:rPr>
              <a:t> toxins in biological samples   </a:t>
            </a:r>
          </a:p>
          <a:p>
            <a:pPr marL="511969" indent="-511969"/>
            <a:r>
              <a:rPr lang="en-US" sz="2250" b="1" dirty="0">
                <a:solidFill>
                  <a:srgbClr val="001748"/>
                </a:solidFill>
              </a:rPr>
              <a:t>	</a:t>
            </a:r>
            <a:r>
              <a:rPr lang="en-US" sz="2100" dirty="0">
                <a:solidFill>
                  <a:srgbClr val="001748"/>
                </a:solidFill>
              </a:rPr>
              <a:t>(Ken Hensley – Dept. Pathology)</a:t>
            </a:r>
          </a:p>
          <a:p>
            <a:pPr marL="511969" indent="-511969"/>
            <a:endParaRPr lang="en-US" sz="2550" b="1" dirty="0">
              <a:solidFill>
                <a:srgbClr val="001748"/>
              </a:solidFill>
            </a:endParaRPr>
          </a:p>
          <a:p>
            <a:pPr marL="511969" indent="-511969"/>
            <a:r>
              <a:rPr lang="en-US" sz="2250" b="1" dirty="0">
                <a:solidFill>
                  <a:srgbClr val="001748"/>
                </a:solidFill>
              </a:rPr>
              <a:t>2.	Effects of </a:t>
            </a:r>
            <a:r>
              <a:rPr lang="en-US" sz="2250" b="1" dirty="0" err="1">
                <a:solidFill>
                  <a:srgbClr val="001748"/>
                </a:solidFill>
              </a:rPr>
              <a:t>microcystin</a:t>
            </a:r>
            <a:r>
              <a:rPr lang="en-US" sz="2250" b="1" dirty="0">
                <a:solidFill>
                  <a:srgbClr val="001748"/>
                </a:solidFill>
              </a:rPr>
              <a:t> toxin on the liver</a:t>
            </a:r>
          </a:p>
          <a:p>
            <a:pPr marL="511969" indent="-511969"/>
            <a:r>
              <a:rPr lang="en-US" sz="2550" b="1" dirty="0">
                <a:solidFill>
                  <a:srgbClr val="001748"/>
                </a:solidFill>
              </a:rPr>
              <a:t>	</a:t>
            </a:r>
            <a:r>
              <a:rPr lang="en-US" sz="2100" dirty="0">
                <a:solidFill>
                  <a:srgbClr val="001748"/>
                </a:solidFill>
              </a:rPr>
              <a:t>(David Kennedy – Dept. Medicine)</a:t>
            </a:r>
          </a:p>
          <a:p>
            <a:pPr marL="511969" indent="-511969"/>
            <a:endParaRPr lang="en-US" sz="2550" b="1" dirty="0">
              <a:solidFill>
                <a:srgbClr val="001748"/>
              </a:solidFill>
            </a:endParaRPr>
          </a:p>
          <a:p>
            <a:pPr marL="511969" indent="-511969"/>
            <a:r>
              <a:rPr lang="en-US" sz="2250" b="1" dirty="0">
                <a:solidFill>
                  <a:srgbClr val="001748"/>
                </a:solidFill>
              </a:rPr>
              <a:t>3.	Recreational exposure to </a:t>
            </a:r>
            <a:r>
              <a:rPr lang="en-US" sz="2250" b="1" dirty="0" err="1">
                <a:solidFill>
                  <a:srgbClr val="001748"/>
                </a:solidFill>
              </a:rPr>
              <a:t>cyanotoxins</a:t>
            </a:r>
            <a:endParaRPr lang="en-US" sz="2250" b="1" dirty="0">
              <a:solidFill>
                <a:srgbClr val="001748"/>
              </a:solidFill>
            </a:endParaRPr>
          </a:p>
          <a:p>
            <a:pPr marL="511969" indent="-511969"/>
            <a:r>
              <a:rPr lang="en-US" sz="2550" b="1" dirty="0">
                <a:solidFill>
                  <a:srgbClr val="001748"/>
                </a:solidFill>
              </a:rPr>
              <a:t>	</a:t>
            </a:r>
            <a:r>
              <a:rPr lang="en-US" sz="2100" dirty="0">
                <a:solidFill>
                  <a:srgbClr val="001748"/>
                </a:solidFill>
              </a:rPr>
              <a:t>(April Ames &amp; Mike </a:t>
            </a:r>
            <a:r>
              <a:rPr lang="en-US" sz="2100" dirty="0" err="1">
                <a:solidFill>
                  <a:srgbClr val="001748"/>
                </a:solidFill>
              </a:rPr>
              <a:t>Valigosky</a:t>
            </a:r>
            <a:r>
              <a:rPr lang="en-US" sz="2100" dirty="0">
                <a:solidFill>
                  <a:srgbClr val="001748"/>
                </a:solidFill>
              </a:rPr>
              <a:t> – Dept. Public Health)</a:t>
            </a:r>
          </a:p>
          <a:p>
            <a:pPr marL="511969" indent="-511969"/>
            <a:endParaRPr lang="en-US" sz="2550" b="1" dirty="0">
              <a:solidFill>
                <a:srgbClr val="001748"/>
              </a:solidFill>
            </a:endParaRPr>
          </a:p>
          <a:p>
            <a:pPr marL="511969" indent="-511969"/>
            <a:r>
              <a:rPr lang="en-US" sz="2250" b="1" dirty="0">
                <a:solidFill>
                  <a:srgbClr val="001748"/>
                </a:solidFill>
              </a:rPr>
              <a:t>4.	</a:t>
            </a:r>
            <a:r>
              <a:rPr lang="en-US" sz="2250" b="1" dirty="0" err="1">
                <a:solidFill>
                  <a:srgbClr val="001748"/>
                </a:solidFill>
              </a:rPr>
              <a:t>Microcystin</a:t>
            </a:r>
            <a:r>
              <a:rPr lang="en-US" sz="2250" b="1" dirty="0">
                <a:solidFill>
                  <a:srgbClr val="001748"/>
                </a:solidFill>
              </a:rPr>
              <a:t>-detoxifying </a:t>
            </a:r>
            <a:r>
              <a:rPr lang="en-US" sz="2250" b="1" dirty="0" err="1">
                <a:solidFill>
                  <a:srgbClr val="001748"/>
                </a:solidFill>
              </a:rPr>
              <a:t>biofilters</a:t>
            </a:r>
            <a:endParaRPr lang="en-US" sz="2250" b="1" dirty="0">
              <a:solidFill>
                <a:srgbClr val="001748"/>
              </a:solidFill>
            </a:endParaRPr>
          </a:p>
          <a:p>
            <a:pPr marL="511969" indent="-511969"/>
            <a:r>
              <a:rPr lang="en-US" sz="2550" b="1" dirty="0">
                <a:solidFill>
                  <a:srgbClr val="001748"/>
                </a:solidFill>
              </a:rPr>
              <a:t>	</a:t>
            </a:r>
            <a:r>
              <a:rPr lang="en-US" sz="2100" dirty="0">
                <a:solidFill>
                  <a:srgbClr val="001748"/>
                </a:solidFill>
              </a:rPr>
              <a:t>(Jason Huntley – Dept. Medical Microbiology &amp; Immunology)</a:t>
            </a:r>
          </a:p>
        </p:txBody>
      </p:sp>
      <p:pic>
        <p:nvPicPr>
          <p:cNvPr id="2" name="Picture 1" descr="Filter.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095409" y="3725055"/>
            <a:ext cx="493776" cy="1046988"/>
          </a:xfrm>
          <a:prstGeom prst="rect">
            <a:avLst/>
          </a:prstGeom>
        </p:spPr>
      </p:pic>
    </p:spTree>
    <p:extLst>
      <p:ext uri="{BB962C8B-B14F-4D97-AF65-F5344CB8AC3E}">
        <p14:creationId xmlns:p14="http://schemas.microsoft.com/office/powerpoint/2010/main" xmlns="" val="1857962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2735" y="229288"/>
            <a:ext cx="8149559" cy="3456926"/>
          </a:xfrm>
        </p:spPr>
        <p:txBody>
          <a:bodyPr>
            <a:normAutofit fontScale="90000"/>
          </a:bodyPr>
          <a:lstStyle/>
          <a:p>
            <a:pPr>
              <a:spcBef>
                <a:spcPts val="450"/>
              </a:spcBef>
            </a:pPr>
            <a:r>
              <a:rPr lang="en-US" sz="2325" dirty="0"/>
              <a:t>Focus Area 2:</a:t>
            </a:r>
            <a:br>
              <a:rPr lang="en-US" sz="2325" dirty="0"/>
            </a:br>
            <a:r>
              <a:rPr lang="en-US" sz="2325" dirty="0"/>
              <a:t/>
            </a:r>
            <a:br>
              <a:rPr lang="en-US" sz="2325" dirty="0"/>
            </a:br>
            <a:r>
              <a:rPr lang="en-US" sz="3825" dirty="0"/>
              <a:t>Impact of Pre-Existing Liver Disease</a:t>
            </a:r>
            <a:br>
              <a:rPr lang="en-US" sz="3825" dirty="0"/>
            </a:br>
            <a:r>
              <a:rPr lang="en-US" sz="3825" dirty="0"/>
              <a:t>on </a:t>
            </a:r>
            <a:r>
              <a:rPr lang="en-US" sz="3825" dirty="0" err="1"/>
              <a:t>Microcystin</a:t>
            </a:r>
            <a:r>
              <a:rPr lang="en-US" sz="3825" dirty="0"/>
              <a:t> Hepatotoxicity</a:t>
            </a:r>
            <a:r>
              <a:rPr lang="en-US" sz="3675" dirty="0"/>
              <a:t/>
            </a:r>
            <a:br>
              <a:rPr lang="en-US" sz="3675" dirty="0"/>
            </a:br>
            <a:r>
              <a:rPr lang="en-US" sz="3675" dirty="0"/>
              <a:t/>
            </a:r>
            <a:br>
              <a:rPr lang="en-US" sz="3675" dirty="0"/>
            </a:br>
            <a:r>
              <a:rPr lang="en-US" sz="3000" dirty="0"/>
              <a:t>Steven T. Haller, PhD</a:t>
            </a:r>
            <a:br>
              <a:rPr lang="en-US" sz="3000" dirty="0"/>
            </a:br>
            <a:r>
              <a:rPr lang="en-US" sz="3000" dirty="0"/>
              <a:t> </a:t>
            </a:r>
            <a:r>
              <a:rPr lang="en-US" sz="2025" dirty="0"/>
              <a:t>Assistant Professor, Department of Medicine</a:t>
            </a:r>
            <a:br>
              <a:rPr lang="en-US" sz="2025" dirty="0"/>
            </a:br>
            <a:r>
              <a:rPr lang="en-US" sz="3000" dirty="0"/>
              <a:t>David J. Kennedy, PhD </a:t>
            </a:r>
            <a:br>
              <a:rPr lang="en-US" sz="3000" dirty="0"/>
            </a:br>
            <a:r>
              <a:rPr lang="en-US" sz="2025" dirty="0"/>
              <a:t>Assistant Professor, Department of Medicine</a:t>
            </a:r>
          </a:p>
        </p:txBody>
      </p:sp>
      <p:sp>
        <p:nvSpPr>
          <p:cNvPr id="3" name="Subtitle 2"/>
          <p:cNvSpPr>
            <a:spLocks noGrp="1"/>
          </p:cNvSpPr>
          <p:nvPr>
            <p:ph type="subTitle" idx="1"/>
          </p:nvPr>
        </p:nvSpPr>
        <p:spPr>
          <a:xfrm>
            <a:off x="467453" y="3940211"/>
            <a:ext cx="8211299" cy="645505"/>
          </a:xfrm>
        </p:spPr>
        <p:txBody>
          <a:bodyPr>
            <a:normAutofit fontScale="55000" lnSpcReduction="20000"/>
          </a:bodyPr>
          <a:lstStyle/>
          <a:p>
            <a:r>
              <a:rPr lang="en-US" dirty="0">
                <a:solidFill>
                  <a:srgbClr val="001748"/>
                </a:solidFill>
              </a:rPr>
              <a:t>ODHE Support: $45,000  </a:t>
            </a:r>
            <a:r>
              <a:rPr lang="en-US" dirty="0" smtClean="0">
                <a:solidFill>
                  <a:srgbClr val="001748"/>
                </a:solidFill>
              </a:rPr>
              <a:t>    University of Toledo Matching Support: $45,000</a:t>
            </a:r>
          </a:p>
          <a:p>
            <a:r>
              <a:rPr lang="en-US" dirty="0">
                <a:solidFill>
                  <a:srgbClr val="001748"/>
                </a:solidFill>
              </a:rPr>
              <a:t>Period of Performance: </a:t>
            </a:r>
            <a:r>
              <a:rPr lang="en-US" dirty="0" smtClean="0">
                <a:solidFill>
                  <a:srgbClr val="001748"/>
                </a:solidFill>
              </a:rPr>
              <a:t>February</a:t>
            </a:r>
            <a:r>
              <a:rPr lang="en-US" dirty="0">
                <a:solidFill>
                  <a:srgbClr val="001748"/>
                </a:solidFill>
              </a:rPr>
              <a:t>-May </a:t>
            </a:r>
            <a:r>
              <a:rPr lang="en-US" dirty="0" smtClean="0">
                <a:solidFill>
                  <a:srgbClr val="001748"/>
                </a:solidFill>
              </a:rPr>
              <a:t>2016</a:t>
            </a:r>
            <a:endParaRPr lang="en-US" dirty="0">
              <a:solidFill>
                <a:srgbClr val="001748"/>
              </a:solidFill>
            </a:endParaRPr>
          </a:p>
        </p:txBody>
      </p:sp>
    </p:spTree>
    <p:extLst>
      <p:ext uri="{BB962C8B-B14F-4D97-AF65-F5344CB8AC3E}">
        <p14:creationId xmlns:p14="http://schemas.microsoft.com/office/powerpoint/2010/main" xmlns="" val="201690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00894" y="3432355"/>
            <a:ext cx="5074757" cy="1385065"/>
            <a:chOff x="1566333" y="3767667"/>
            <a:chExt cx="5700889" cy="2300111"/>
          </a:xfrm>
        </p:grpSpPr>
        <p:pic>
          <p:nvPicPr>
            <p:cNvPr id="5" name="R-VictoriaMale-3.jpg" descr="/Users/kennedd/Downloads/R-VictoriaMale-3.jpg"/>
            <p:cNvPicPr>
              <a:picLocks noChangeAspect="1"/>
            </p:cNvPicPr>
            <p:nvPr/>
          </p:nvPicPr>
          <p:blipFill rotWithShape="1">
            <a:blip r:embed="rId3" r:link="rId4" cstate="print">
              <a:extLst>
                <a:ext uri="{28A0092B-C50C-407E-A947-70E740481C1C}">
                  <a14:useLocalDpi xmlns:a14="http://schemas.microsoft.com/office/drawing/2010/main" xmlns="" val="0"/>
                </a:ext>
              </a:extLst>
            </a:blip>
            <a:srcRect l="3552" t="20375" r="5628" b="19801"/>
            <a:stretch/>
          </p:blipFill>
          <p:spPr>
            <a:xfrm>
              <a:off x="1566333" y="3767667"/>
              <a:ext cx="5700889" cy="2300111"/>
            </a:xfrm>
            <a:prstGeom prst="rect">
              <a:avLst/>
            </a:prstGeom>
          </p:spPr>
        </p:pic>
        <p:sp>
          <p:nvSpPr>
            <p:cNvPr id="6" name="Up Arrow 5"/>
            <p:cNvSpPr/>
            <p:nvPr/>
          </p:nvSpPr>
          <p:spPr>
            <a:xfrm rot="5400000">
              <a:off x="2533160" y="4383699"/>
              <a:ext cx="307772" cy="560843"/>
            </a:xfrm>
            <a:prstGeom prst="upArrow">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b="1" dirty="0"/>
            </a:p>
          </p:txBody>
        </p:sp>
        <p:sp>
          <p:nvSpPr>
            <p:cNvPr id="7" name="Up Arrow 6"/>
            <p:cNvSpPr/>
            <p:nvPr/>
          </p:nvSpPr>
          <p:spPr>
            <a:xfrm rot="5400000">
              <a:off x="3986121" y="4393814"/>
              <a:ext cx="307772" cy="560843"/>
            </a:xfrm>
            <a:prstGeom prst="upArrow">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b="1" dirty="0"/>
            </a:p>
          </p:txBody>
        </p:sp>
        <p:sp>
          <p:nvSpPr>
            <p:cNvPr id="8" name="Up Arrow 7"/>
            <p:cNvSpPr/>
            <p:nvPr/>
          </p:nvSpPr>
          <p:spPr>
            <a:xfrm rot="5400000">
              <a:off x="5544815" y="4383702"/>
              <a:ext cx="307772" cy="560843"/>
            </a:xfrm>
            <a:prstGeom prst="upArrow">
              <a:avLst/>
            </a:prstGeom>
            <a:solidFill>
              <a:srgbClr val="FF000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b="1" dirty="0"/>
            </a:p>
          </p:txBody>
        </p:sp>
      </p:grpSp>
      <p:sp>
        <p:nvSpPr>
          <p:cNvPr id="10" name="Content Placeholder 2"/>
          <p:cNvSpPr txBox="1">
            <a:spLocks/>
          </p:cNvSpPr>
          <p:nvPr/>
        </p:nvSpPr>
        <p:spPr>
          <a:xfrm>
            <a:off x="114300" y="189289"/>
            <a:ext cx="9029700" cy="2742016"/>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solidFill>
                  <a:srgbClr val="001748"/>
                </a:solidFill>
                <a:latin typeface="+mj-lt"/>
              </a:rPr>
              <a:t>Background:</a:t>
            </a:r>
          </a:p>
          <a:p>
            <a:pPr lvl="1"/>
            <a:r>
              <a:rPr lang="en-US" sz="2100" dirty="0" err="1">
                <a:solidFill>
                  <a:srgbClr val="001748"/>
                </a:solidFill>
              </a:rPr>
              <a:t>Microcystin</a:t>
            </a:r>
            <a:r>
              <a:rPr lang="en-US" sz="2100" dirty="0">
                <a:solidFill>
                  <a:srgbClr val="001748"/>
                </a:solidFill>
              </a:rPr>
              <a:t> is a potent liver toxin</a:t>
            </a:r>
          </a:p>
          <a:p>
            <a:pPr lvl="1"/>
            <a:r>
              <a:rPr lang="en-US" sz="2100" dirty="0">
                <a:solidFill>
                  <a:srgbClr val="001748"/>
                </a:solidFill>
              </a:rPr>
              <a:t>1/3</a:t>
            </a:r>
            <a:r>
              <a:rPr lang="en-US" sz="2100" baseline="30000" dirty="0">
                <a:solidFill>
                  <a:srgbClr val="001748"/>
                </a:solidFill>
              </a:rPr>
              <a:t>rd</a:t>
            </a:r>
            <a:r>
              <a:rPr lang="en-US" sz="2100" dirty="0">
                <a:solidFill>
                  <a:srgbClr val="001748"/>
                </a:solidFill>
              </a:rPr>
              <a:t> of NW Ohioans affected by pre-existing liver disease </a:t>
            </a:r>
          </a:p>
          <a:p>
            <a:pPr lvl="2"/>
            <a:r>
              <a:rPr lang="en-US" sz="1800" dirty="0">
                <a:solidFill>
                  <a:srgbClr val="001748"/>
                </a:solidFill>
              </a:rPr>
              <a:t>Non-alcoholic fatty liver disease or “NAFLD”</a:t>
            </a:r>
          </a:p>
          <a:p>
            <a:pPr lvl="1"/>
            <a:r>
              <a:rPr lang="en-US" sz="2100" dirty="0">
                <a:solidFill>
                  <a:srgbClr val="001748"/>
                </a:solidFill>
              </a:rPr>
              <a:t>Effect of NAFLD on susceptibility to </a:t>
            </a:r>
            <a:r>
              <a:rPr lang="en-US" sz="2100" dirty="0" err="1">
                <a:solidFill>
                  <a:srgbClr val="001748"/>
                </a:solidFill>
              </a:rPr>
              <a:t>microcystin</a:t>
            </a:r>
            <a:r>
              <a:rPr lang="en-US" sz="2100" dirty="0">
                <a:solidFill>
                  <a:srgbClr val="001748"/>
                </a:solidFill>
              </a:rPr>
              <a:t> toxicity is unknown </a:t>
            </a:r>
          </a:p>
          <a:p>
            <a:pPr marL="0" indent="0">
              <a:spcBef>
                <a:spcPts val="1200"/>
              </a:spcBef>
              <a:buNone/>
            </a:pPr>
            <a:r>
              <a:rPr lang="en-US" sz="2400" b="1" u="sng" dirty="0">
                <a:solidFill>
                  <a:srgbClr val="001748"/>
                </a:solidFill>
                <a:latin typeface="+mj-lt"/>
              </a:rPr>
              <a:t>Objective:</a:t>
            </a:r>
          </a:p>
          <a:p>
            <a:pPr lvl="1"/>
            <a:r>
              <a:rPr lang="en-US" sz="2100" dirty="0">
                <a:solidFill>
                  <a:srgbClr val="001748"/>
                </a:solidFill>
              </a:rPr>
              <a:t>Create animal models of pre-existing liver disease and expose to </a:t>
            </a:r>
            <a:r>
              <a:rPr lang="en-US" sz="2100" dirty="0" err="1">
                <a:solidFill>
                  <a:srgbClr val="001748"/>
                </a:solidFill>
              </a:rPr>
              <a:t>microcystin</a:t>
            </a:r>
            <a:endParaRPr lang="en-US" sz="2100" dirty="0">
              <a:solidFill>
                <a:srgbClr val="001748"/>
              </a:solidFill>
            </a:endParaRPr>
          </a:p>
          <a:p>
            <a:pPr lvl="1"/>
            <a:r>
              <a:rPr lang="en-US" sz="2100" dirty="0">
                <a:solidFill>
                  <a:srgbClr val="001748"/>
                </a:solidFill>
              </a:rPr>
              <a:t>Perform toxicology studies to define this susceptibility</a:t>
            </a:r>
          </a:p>
          <a:p>
            <a:pPr marL="342900" lvl="1" indent="0">
              <a:buNone/>
            </a:pPr>
            <a:endParaRPr lang="en-US" sz="1800" dirty="0">
              <a:solidFill>
                <a:srgbClr val="001748"/>
              </a:solidFill>
            </a:endParaRPr>
          </a:p>
        </p:txBody>
      </p:sp>
      <p:sp>
        <p:nvSpPr>
          <p:cNvPr id="12" name="Up Arrow 11"/>
          <p:cNvSpPr/>
          <p:nvPr/>
        </p:nvSpPr>
        <p:spPr>
          <a:xfrm rot="10800000">
            <a:off x="3791322" y="3267349"/>
            <a:ext cx="237809" cy="313109"/>
          </a:xfrm>
          <a:prstGeom prst="upArrow">
            <a:avLst/>
          </a:prstGeom>
          <a:solidFill>
            <a:schemeClr val="accent6"/>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b="1" dirty="0"/>
          </a:p>
        </p:txBody>
      </p:sp>
      <p:sp>
        <p:nvSpPr>
          <p:cNvPr id="13" name="Rectangle 12"/>
          <p:cNvSpPr/>
          <p:nvPr/>
        </p:nvSpPr>
        <p:spPr>
          <a:xfrm>
            <a:off x="3592911" y="2931305"/>
            <a:ext cx="1453924" cy="369332"/>
          </a:xfrm>
          <a:prstGeom prst="rect">
            <a:avLst/>
          </a:prstGeom>
          <a:solidFill>
            <a:srgbClr val="70AD47"/>
          </a:solidFill>
        </p:spPr>
        <p:txBody>
          <a:bodyPr wrap="none">
            <a:spAutoFit/>
          </a:bodyPr>
          <a:lstStyle/>
          <a:p>
            <a:r>
              <a:rPr lang="en-US" b="1" dirty="0" err="1"/>
              <a:t>Microcystin</a:t>
            </a:r>
            <a:r>
              <a:rPr lang="en-US" b="1" dirty="0"/>
              <a:t>? </a:t>
            </a:r>
          </a:p>
        </p:txBody>
      </p:sp>
      <p:sp>
        <p:nvSpPr>
          <p:cNvPr id="14" name="Up Arrow 13"/>
          <p:cNvSpPr/>
          <p:nvPr/>
        </p:nvSpPr>
        <p:spPr>
          <a:xfrm rot="10800000">
            <a:off x="4100464" y="3262599"/>
            <a:ext cx="237809" cy="313109"/>
          </a:xfrm>
          <a:prstGeom prst="upArrow">
            <a:avLst/>
          </a:prstGeom>
          <a:solidFill>
            <a:schemeClr val="accent6"/>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b="1" dirty="0"/>
          </a:p>
        </p:txBody>
      </p:sp>
      <p:sp>
        <p:nvSpPr>
          <p:cNvPr id="15" name="Up Arrow 14"/>
          <p:cNvSpPr/>
          <p:nvPr/>
        </p:nvSpPr>
        <p:spPr>
          <a:xfrm rot="10800000">
            <a:off x="4420429" y="3268672"/>
            <a:ext cx="237809" cy="313109"/>
          </a:xfrm>
          <a:prstGeom prst="upArrow">
            <a:avLst/>
          </a:prstGeom>
          <a:solidFill>
            <a:schemeClr val="accent6"/>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350" b="1" dirty="0"/>
          </a:p>
        </p:txBody>
      </p:sp>
    </p:spTree>
    <p:extLst>
      <p:ext uri="{BB962C8B-B14F-4D97-AF65-F5344CB8AC3E}">
        <p14:creationId xmlns:p14="http://schemas.microsoft.com/office/powerpoint/2010/main" xmlns="" val="21380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UT Water Forum – Aug. 5, 2014</a:t>
            </a:r>
            <a:endParaRPr lang="en-US" dirty="0"/>
          </a:p>
        </p:txBody>
      </p:sp>
      <p:sp>
        <p:nvSpPr>
          <p:cNvPr id="3" name="Content Placeholder 2"/>
          <p:cNvSpPr>
            <a:spLocks noGrp="1"/>
          </p:cNvSpPr>
          <p:nvPr>
            <p:ph idx="1"/>
          </p:nvPr>
        </p:nvSpPr>
        <p:spPr>
          <a:xfrm>
            <a:off x="457200" y="1063230"/>
            <a:ext cx="8229600" cy="3648620"/>
          </a:xfrm>
        </p:spPr>
        <p:txBody>
          <a:bodyPr>
            <a:normAutofit/>
          </a:bodyPr>
          <a:lstStyle/>
          <a:p>
            <a:pPr>
              <a:buBlip>
                <a:blip r:embed="rId2"/>
              </a:buBlip>
            </a:pPr>
            <a:r>
              <a:rPr lang="en-US" dirty="0" smtClean="0"/>
              <a:t>A source of expertise for the public</a:t>
            </a:r>
          </a:p>
          <a:p>
            <a:pPr marL="457200" lvl="1" indent="0">
              <a:buNone/>
            </a:pPr>
            <a:r>
              <a:rPr lang="en-US" sz="2000" i="1" dirty="0"/>
              <a:t>Attendance – ~250; On-line views - ~1,400</a:t>
            </a:r>
          </a:p>
          <a:p>
            <a:pPr marL="0" indent="0">
              <a:buNone/>
            </a:pPr>
            <a:endParaRPr lang="en-US" dirty="0" smtClean="0"/>
          </a:p>
          <a:p>
            <a:pPr>
              <a:buBlip>
                <a:blip r:embed="rId2"/>
              </a:buBlip>
            </a:pPr>
            <a:endParaRPr lang="en-US" dirty="0" smtClean="0"/>
          </a:p>
          <a:p>
            <a:pPr>
              <a:buBlip>
                <a:blip r:embed="rId2"/>
              </a:buBlip>
            </a:pPr>
            <a:endParaRPr lang="en-US" dirty="0" smtClean="0"/>
          </a:p>
        </p:txBody>
      </p:sp>
      <p:pic>
        <p:nvPicPr>
          <p:cNvPr id="4" name="Picture 3" descr="medialogo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200" y="2008838"/>
            <a:ext cx="3782142" cy="2703012"/>
          </a:xfrm>
          <a:prstGeom prst="rect">
            <a:avLst/>
          </a:prstGeom>
        </p:spPr>
      </p:pic>
      <p:pic>
        <p:nvPicPr>
          <p:cNvPr id="5" name="Picture 4" descr="08052014-1198.JPG"/>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4454494" y="2064585"/>
            <a:ext cx="4116030" cy="2591517"/>
          </a:xfrm>
          <a:prstGeom prst="rect">
            <a:avLst/>
          </a:prstGeom>
          <a:ln>
            <a:noFill/>
          </a:ln>
          <a:effectLst/>
        </p:spPr>
      </p:pic>
    </p:spTree>
    <p:extLst>
      <p:ext uri="{BB962C8B-B14F-4D97-AF65-F5344CB8AC3E}">
        <p14:creationId xmlns:p14="http://schemas.microsoft.com/office/powerpoint/2010/main" xmlns="" val="6013856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25" y="1"/>
            <a:ext cx="7886700" cy="994172"/>
          </a:xfrm>
        </p:spPr>
        <p:txBody>
          <a:bodyPr>
            <a:normAutofit/>
          </a:bodyPr>
          <a:lstStyle/>
          <a:p>
            <a:r>
              <a:rPr lang="en-US" sz="2400" u="sng" dirty="0"/>
              <a:t>Progress and Future Work:</a:t>
            </a:r>
          </a:p>
        </p:txBody>
      </p:sp>
      <p:sp>
        <p:nvSpPr>
          <p:cNvPr id="3" name="Content Placeholder 2"/>
          <p:cNvSpPr>
            <a:spLocks noGrp="1"/>
          </p:cNvSpPr>
          <p:nvPr>
            <p:ph idx="1"/>
          </p:nvPr>
        </p:nvSpPr>
        <p:spPr>
          <a:xfrm>
            <a:off x="565873" y="818533"/>
            <a:ext cx="7886700" cy="2828617"/>
          </a:xfrm>
        </p:spPr>
        <p:txBody>
          <a:bodyPr>
            <a:normAutofit fontScale="62500" lnSpcReduction="20000"/>
          </a:bodyPr>
          <a:lstStyle/>
          <a:p>
            <a:r>
              <a:rPr lang="en-US" dirty="0" smtClean="0"/>
              <a:t>Are subjects with liver disease more susceptible to </a:t>
            </a:r>
            <a:r>
              <a:rPr lang="en-US" dirty="0" err="1" smtClean="0"/>
              <a:t>microcystin</a:t>
            </a:r>
            <a:r>
              <a:rPr lang="en-US" dirty="0" smtClean="0"/>
              <a:t>?</a:t>
            </a:r>
          </a:p>
          <a:p>
            <a:pPr lvl="1"/>
            <a:r>
              <a:rPr lang="en-US" dirty="0"/>
              <a:t>Create diagnostics tests to measure </a:t>
            </a:r>
            <a:r>
              <a:rPr lang="en-US" dirty="0" err="1"/>
              <a:t>microcystin</a:t>
            </a:r>
            <a:r>
              <a:rPr lang="en-US" dirty="0"/>
              <a:t> levels and </a:t>
            </a:r>
            <a:r>
              <a:rPr lang="en-US" dirty="0" smtClean="0"/>
              <a:t>toxicity</a:t>
            </a:r>
          </a:p>
          <a:p>
            <a:pPr lvl="1"/>
            <a:r>
              <a:rPr lang="en-US" dirty="0" smtClean="0"/>
              <a:t>Establish guidelines to help protect these at risk populations</a:t>
            </a:r>
          </a:p>
          <a:p>
            <a:r>
              <a:rPr lang="en-US" dirty="0" smtClean="0"/>
              <a:t>How does </a:t>
            </a:r>
            <a:r>
              <a:rPr lang="en-US" dirty="0" err="1" smtClean="0"/>
              <a:t>microcystin</a:t>
            </a:r>
            <a:r>
              <a:rPr lang="en-US" dirty="0" smtClean="0"/>
              <a:t> damage livers?</a:t>
            </a:r>
          </a:p>
          <a:p>
            <a:pPr lvl="1"/>
            <a:r>
              <a:rPr lang="en-US" dirty="0"/>
              <a:t>I</a:t>
            </a:r>
            <a:r>
              <a:rPr lang="en-US" dirty="0" smtClean="0"/>
              <a:t>dentified enzyme (PON) which may combat </a:t>
            </a:r>
            <a:r>
              <a:rPr lang="en-US" dirty="0" err="1"/>
              <a:t>microcystin</a:t>
            </a:r>
            <a:r>
              <a:rPr lang="en-US" dirty="0"/>
              <a:t> induced liver </a:t>
            </a:r>
            <a:r>
              <a:rPr lang="en-US" dirty="0" smtClean="0"/>
              <a:t>injury</a:t>
            </a:r>
          </a:p>
          <a:p>
            <a:pPr lvl="1"/>
            <a:r>
              <a:rPr lang="en-US" dirty="0" smtClean="0"/>
              <a:t>Further studies needed to determine if PON can be a target for therapy</a:t>
            </a:r>
          </a:p>
          <a:p>
            <a:r>
              <a:rPr lang="en-US" dirty="0" smtClean="0"/>
              <a:t>Collaborate and leverage these studies into NIH support</a:t>
            </a:r>
            <a:endParaRPr lang="en-US" dirty="0"/>
          </a:p>
        </p:txBody>
      </p:sp>
      <p:pic>
        <p:nvPicPr>
          <p:cNvPr id="4" name="IMG_20160505_112006764.jpg" descr="/Users/kennedd/Desktop/Kennedy Projects/UTMC Abstracts and Posters/Sea Grant Microcystin Project/IMG_20160505_112006764.jpg"/>
          <p:cNvPicPr>
            <a:picLocks noChangeAspect="1"/>
          </p:cNvPicPr>
          <p:nvPr/>
        </p:nvPicPr>
        <p:blipFill rotWithShape="1">
          <a:blip r:embed="rId3" r:link="rId4" cstate="print">
            <a:extLst>
              <a:ext uri="{28A0092B-C50C-407E-A947-70E740481C1C}">
                <a14:useLocalDpi xmlns:a14="http://schemas.microsoft.com/office/drawing/2010/main" xmlns="" val="0"/>
              </a:ext>
            </a:extLst>
          </a:blip>
          <a:srcRect/>
          <a:stretch/>
        </p:blipFill>
        <p:spPr>
          <a:xfrm>
            <a:off x="2023787" y="3330544"/>
            <a:ext cx="4972679" cy="1461999"/>
          </a:xfrm>
          <a:prstGeom prst="rect">
            <a:avLst/>
          </a:prstGeom>
          <a:ln>
            <a:solidFill>
              <a:srgbClr val="3891A7"/>
            </a:solidFill>
          </a:ln>
        </p:spPr>
      </p:pic>
    </p:spTree>
    <p:extLst>
      <p:ext uri="{BB962C8B-B14F-4D97-AF65-F5344CB8AC3E}">
        <p14:creationId xmlns:p14="http://schemas.microsoft.com/office/powerpoint/2010/main" xmlns="" val="648031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586" y="273381"/>
            <a:ext cx="8722851" cy="3049810"/>
          </a:xfrm>
        </p:spPr>
        <p:txBody>
          <a:bodyPr anchor="t" anchorCtr="0">
            <a:noAutofit/>
          </a:bodyPr>
          <a:lstStyle/>
          <a:p>
            <a:pPr>
              <a:spcBef>
                <a:spcPts val="450"/>
              </a:spcBef>
            </a:pPr>
            <a:r>
              <a:rPr lang="en-US" sz="2000" dirty="0"/>
              <a:t>Focus Area 3:</a:t>
            </a:r>
            <a:br>
              <a:rPr lang="en-US" sz="2000" dirty="0"/>
            </a:br>
            <a:r>
              <a:rPr lang="en-US" sz="2000" dirty="0"/>
              <a:t/>
            </a:r>
            <a:br>
              <a:rPr lang="en-US" sz="2000" dirty="0"/>
            </a:br>
            <a:r>
              <a:rPr lang="en-US" sz="3200" dirty="0"/>
              <a:t>Characterization of Recreational Exposures to </a:t>
            </a:r>
            <a:r>
              <a:rPr lang="en-US" sz="3200" dirty="0" err="1"/>
              <a:t>Cyanotoxins</a:t>
            </a:r>
            <a:r>
              <a:rPr lang="en-US" sz="3200" dirty="0"/>
              <a:t> in the Western Lake Erie Basin</a:t>
            </a:r>
            <a:br>
              <a:rPr lang="en-US" sz="3200" dirty="0"/>
            </a:br>
            <a:r>
              <a:rPr lang="en-US" sz="3200" dirty="0"/>
              <a:t/>
            </a:r>
            <a:br>
              <a:rPr lang="en-US" sz="3200" dirty="0"/>
            </a:br>
            <a:r>
              <a:rPr lang="en-US" sz="2000" dirty="0"/>
              <a:t>April Ames, Michael </a:t>
            </a:r>
            <a:r>
              <a:rPr lang="en-US" sz="2000" dirty="0" err="1"/>
              <a:t>Valigosky</a:t>
            </a:r>
            <a:r>
              <a:rPr lang="en-US" sz="2000" dirty="0"/>
              <a:t>, Brian Fink, Barbara Saltzman</a:t>
            </a:r>
            <a:br>
              <a:rPr lang="en-US" sz="2000" dirty="0"/>
            </a:br>
            <a:r>
              <a:rPr lang="en-US" sz="1600" dirty="0"/>
              <a:t>Department of Public Health</a:t>
            </a:r>
            <a:br>
              <a:rPr lang="en-US" sz="1600" dirty="0"/>
            </a:br>
            <a:r>
              <a:rPr lang="en-US" sz="1600" dirty="0"/>
              <a:t/>
            </a:r>
            <a:br>
              <a:rPr lang="en-US" sz="1600" dirty="0"/>
            </a:br>
            <a:r>
              <a:rPr lang="en-US" sz="1800" dirty="0"/>
              <a:t>Project Partner: Toledo-Lucas County Health Department</a:t>
            </a:r>
            <a:endParaRPr lang="en-US" sz="1600" dirty="0"/>
          </a:p>
        </p:txBody>
      </p:sp>
      <p:sp>
        <p:nvSpPr>
          <p:cNvPr id="3" name="Subtitle 2"/>
          <p:cNvSpPr>
            <a:spLocks noGrp="1"/>
          </p:cNvSpPr>
          <p:nvPr>
            <p:ph type="subTitle" idx="1"/>
          </p:nvPr>
        </p:nvSpPr>
        <p:spPr>
          <a:xfrm>
            <a:off x="476361" y="4096669"/>
            <a:ext cx="8211299" cy="645505"/>
          </a:xfrm>
        </p:spPr>
        <p:txBody>
          <a:bodyPr>
            <a:normAutofit fontScale="55000" lnSpcReduction="20000"/>
          </a:bodyPr>
          <a:lstStyle/>
          <a:p>
            <a:r>
              <a:rPr lang="en-US" dirty="0">
                <a:solidFill>
                  <a:srgbClr val="001748"/>
                </a:solidFill>
              </a:rPr>
              <a:t>ODHE Support: </a:t>
            </a:r>
            <a:r>
              <a:rPr lang="en-US" dirty="0" smtClean="0">
                <a:solidFill>
                  <a:srgbClr val="001748"/>
                </a:solidFill>
              </a:rPr>
              <a:t>$21,213      University of Toledo Matching Support: $54,655</a:t>
            </a:r>
          </a:p>
          <a:p>
            <a:r>
              <a:rPr lang="en-US" dirty="0">
                <a:solidFill>
                  <a:srgbClr val="001748"/>
                </a:solidFill>
              </a:rPr>
              <a:t>Period of </a:t>
            </a:r>
            <a:r>
              <a:rPr lang="en-US" dirty="0" smtClean="0">
                <a:solidFill>
                  <a:srgbClr val="001748"/>
                </a:solidFill>
              </a:rPr>
              <a:t>Performance:  April – May 2016</a:t>
            </a:r>
            <a:endParaRPr lang="en-US" dirty="0">
              <a:solidFill>
                <a:srgbClr val="001748"/>
              </a:solidFill>
            </a:endParaRPr>
          </a:p>
          <a:p>
            <a:endParaRPr lang="en-US" dirty="0" smtClean="0">
              <a:solidFill>
                <a:srgbClr val="001748"/>
              </a:solidFill>
            </a:endParaRPr>
          </a:p>
        </p:txBody>
      </p:sp>
    </p:spTree>
    <p:extLst>
      <p:ext uri="{BB962C8B-B14F-4D97-AF65-F5344CB8AC3E}">
        <p14:creationId xmlns:p14="http://schemas.microsoft.com/office/powerpoint/2010/main" xmlns="" val="1737518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68629" y="224568"/>
            <a:ext cx="6734348" cy="3263504"/>
          </a:xfrm>
        </p:spPr>
        <p:txBody>
          <a:bodyPr>
            <a:normAutofit/>
          </a:bodyPr>
          <a:lstStyle/>
          <a:p>
            <a:pPr marL="0" indent="0">
              <a:buNone/>
            </a:pPr>
            <a:r>
              <a:rPr lang="en-US" sz="3600" b="1" u="sng" dirty="0">
                <a:latin typeface="+mj-lt"/>
              </a:rPr>
              <a:t>Objective:</a:t>
            </a:r>
          </a:p>
          <a:p>
            <a:pPr marL="211931" indent="-211931">
              <a:lnSpc>
                <a:spcPts val="2250"/>
              </a:lnSpc>
              <a:spcBef>
                <a:spcPts val="1200"/>
              </a:spcBef>
              <a:tabLst>
                <a:tab pos="211931" algn="l"/>
              </a:tabLst>
            </a:pPr>
            <a:r>
              <a:rPr lang="en-US" sz="2800" dirty="0"/>
              <a:t>Survey recreational and occupational users of Lake Erie in Lucas, Ottawa and Sandusky counties</a:t>
            </a:r>
          </a:p>
          <a:p>
            <a:pPr marL="644129" lvl="1" indent="-255985">
              <a:spcBef>
                <a:spcPts val="675"/>
              </a:spcBef>
              <a:buFont typeface="+mj-lt"/>
              <a:buAutoNum type="arabicPeriod"/>
              <a:tabLst>
                <a:tab pos="511969" algn="l"/>
              </a:tabLst>
            </a:pPr>
            <a:r>
              <a:rPr lang="en-US" sz="2000" dirty="0"/>
              <a:t>Frequency, duration, exposure route(s)</a:t>
            </a:r>
          </a:p>
          <a:p>
            <a:pPr marL="644129" lvl="1" indent="-255985">
              <a:spcBef>
                <a:spcPts val="675"/>
              </a:spcBef>
              <a:buFont typeface="+mj-lt"/>
              <a:buAutoNum type="arabicPeriod"/>
              <a:tabLst>
                <a:tab pos="511969" algn="l"/>
              </a:tabLst>
            </a:pPr>
            <a:r>
              <a:rPr lang="en-US" sz="2000" dirty="0"/>
              <a:t>Geographical areas of use</a:t>
            </a:r>
          </a:p>
          <a:p>
            <a:pPr marL="644129" lvl="1" indent="-255985">
              <a:spcBef>
                <a:spcPts val="675"/>
              </a:spcBef>
              <a:buFont typeface="+mj-lt"/>
              <a:buAutoNum type="arabicPeriod"/>
              <a:tabLst>
                <a:tab pos="511969" algn="l"/>
              </a:tabLst>
            </a:pPr>
            <a:r>
              <a:rPr lang="en-US" sz="2000" dirty="0"/>
              <a:t>Activities for future air sampling</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8513" y="1582241"/>
            <a:ext cx="2416882" cy="1634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3" cstate="print"/>
          <a:srcRect/>
          <a:stretch/>
        </p:blipFill>
        <p:spPr>
          <a:xfrm>
            <a:off x="7127917" y="268523"/>
            <a:ext cx="1768142" cy="1049949"/>
          </a:xfrm>
          <a:prstGeom prst="rect">
            <a:avLst/>
          </a:prstGeom>
          <a:ln>
            <a:solidFill>
              <a:schemeClr val="tx1"/>
            </a:solidFill>
          </a:ln>
        </p:spPr>
      </p:pic>
      <p:pic>
        <p:nvPicPr>
          <p:cNvPr id="7" name="Picture 6"/>
          <p:cNvPicPr>
            <a:picLocks noChangeAspect="1"/>
          </p:cNvPicPr>
          <p:nvPr/>
        </p:nvPicPr>
        <p:blipFill rotWithShape="1">
          <a:blip r:embed="rId4" cstate="print"/>
          <a:srcRect/>
          <a:stretch/>
        </p:blipFill>
        <p:spPr>
          <a:xfrm>
            <a:off x="6253863" y="3365846"/>
            <a:ext cx="2641532" cy="1313985"/>
          </a:xfrm>
          <a:prstGeom prst="rect">
            <a:avLst/>
          </a:prstGeom>
          <a:ln>
            <a:solidFill>
              <a:schemeClr val="tx1"/>
            </a:solidFill>
          </a:ln>
        </p:spPr>
      </p:pic>
      <p:sp>
        <p:nvSpPr>
          <p:cNvPr id="8" name="TextBox 7"/>
          <p:cNvSpPr txBox="1"/>
          <p:nvPr/>
        </p:nvSpPr>
        <p:spPr>
          <a:xfrm>
            <a:off x="214893" y="3162356"/>
            <a:ext cx="5904577" cy="1846659"/>
          </a:xfrm>
          <a:prstGeom prst="rect">
            <a:avLst/>
          </a:prstGeom>
          <a:noFill/>
        </p:spPr>
        <p:txBody>
          <a:bodyPr wrap="square" rtlCol="0">
            <a:spAutoFit/>
          </a:bodyPr>
          <a:lstStyle/>
          <a:p>
            <a:pPr marL="255985" indent="-255985">
              <a:buFont typeface="Arial"/>
              <a:buChar char="•"/>
            </a:pPr>
            <a:r>
              <a:rPr lang="en-US" dirty="0">
                <a:solidFill>
                  <a:srgbClr val="001748"/>
                </a:solidFill>
              </a:rPr>
              <a:t>Pilot sampling of airborne </a:t>
            </a:r>
            <a:r>
              <a:rPr lang="en-US" dirty="0" err="1">
                <a:solidFill>
                  <a:srgbClr val="001748"/>
                </a:solidFill>
              </a:rPr>
              <a:t>microcystin</a:t>
            </a:r>
            <a:r>
              <a:rPr lang="en-US" dirty="0">
                <a:solidFill>
                  <a:srgbClr val="001748"/>
                </a:solidFill>
              </a:rPr>
              <a:t> for future phases</a:t>
            </a:r>
          </a:p>
          <a:p>
            <a:endParaRPr lang="en-US" sz="1200" dirty="0">
              <a:solidFill>
                <a:srgbClr val="001748"/>
              </a:solidFill>
            </a:endParaRPr>
          </a:p>
          <a:p>
            <a:pPr marL="255985" indent="-255985">
              <a:buFont typeface="Arial"/>
              <a:buChar char="•"/>
            </a:pPr>
            <a:r>
              <a:rPr lang="en-US" dirty="0">
                <a:solidFill>
                  <a:srgbClr val="001748"/>
                </a:solidFill>
              </a:rPr>
              <a:t>Future work, if funded, would examine exposure and risk of recreational and occupational populations, including collection of air samples during activities generating aerosols and prospective cohort study</a:t>
            </a:r>
          </a:p>
          <a:p>
            <a:endParaRPr lang="en-US" sz="1100" dirty="0">
              <a:solidFill>
                <a:srgbClr val="001748"/>
              </a:solidFill>
            </a:endParaRPr>
          </a:p>
        </p:txBody>
      </p:sp>
    </p:spTree>
    <p:extLst>
      <p:ext uri="{BB962C8B-B14F-4D97-AF65-F5344CB8AC3E}">
        <p14:creationId xmlns:p14="http://schemas.microsoft.com/office/powerpoint/2010/main" xmlns="" val="282828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3354" y="274988"/>
            <a:ext cx="8317138" cy="3728696"/>
          </a:xfrm>
        </p:spPr>
        <p:txBody>
          <a:bodyPr anchor="t" anchorCtr="0">
            <a:normAutofit/>
          </a:bodyPr>
          <a:lstStyle/>
          <a:p>
            <a:r>
              <a:rPr lang="en-US" sz="2100" dirty="0"/>
              <a:t>Focus Area 4:</a:t>
            </a:r>
            <a:br>
              <a:rPr lang="en-US" sz="2100" dirty="0"/>
            </a:br>
            <a:r>
              <a:rPr lang="en-US" sz="2100" dirty="0"/>
              <a:t/>
            </a:r>
            <a:br>
              <a:rPr lang="en-US" sz="2100" dirty="0"/>
            </a:br>
            <a:r>
              <a:rPr lang="en-US" sz="3600" dirty="0"/>
              <a:t>Development of </a:t>
            </a:r>
            <a:r>
              <a:rPr lang="en-US" sz="3600" dirty="0" err="1"/>
              <a:t>Microcystin</a:t>
            </a:r>
            <a:r>
              <a:rPr lang="en-US" sz="3600" dirty="0"/>
              <a:t/>
            </a:r>
            <a:br>
              <a:rPr lang="en-US" sz="3600" dirty="0"/>
            </a:br>
            <a:r>
              <a:rPr lang="en-US" sz="3600" dirty="0"/>
              <a:t>Detoxifying Water </a:t>
            </a:r>
            <a:r>
              <a:rPr lang="en-US" sz="3600" dirty="0" err="1"/>
              <a:t>Biofilters</a:t>
            </a:r>
            <a:r>
              <a:rPr lang="en-US" sz="3000" dirty="0"/>
              <a:t/>
            </a:r>
            <a:br>
              <a:rPr lang="en-US" sz="3000" dirty="0"/>
            </a:br>
            <a:r>
              <a:rPr lang="en-US" sz="3000" dirty="0"/>
              <a:t/>
            </a:r>
            <a:br>
              <a:rPr lang="en-US" sz="3000" dirty="0"/>
            </a:br>
            <a:r>
              <a:rPr lang="en-US" sz="3000" dirty="0"/>
              <a:t/>
            </a:r>
            <a:br>
              <a:rPr lang="en-US" sz="3000" dirty="0"/>
            </a:br>
            <a:r>
              <a:rPr lang="en-US" sz="3000" dirty="0"/>
              <a:t> </a:t>
            </a:r>
            <a:r>
              <a:rPr lang="en-US" sz="2700" dirty="0"/>
              <a:t>Jason Huntley, Ph.D.</a:t>
            </a:r>
            <a:br>
              <a:rPr lang="en-US" sz="2700" dirty="0"/>
            </a:br>
            <a:r>
              <a:rPr lang="en-US" sz="1800" dirty="0"/>
              <a:t>Department of Medical Microbiology and Immunology</a:t>
            </a:r>
          </a:p>
        </p:txBody>
      </p:sp>
      <p:sp>
        <p:nvSpPr>
          <p:cNvPr id="3" name="Subtitle 2"/>
          <p:cNvSpPr>
            <a:spLocks noGrp="1"/>
          </p:cNvSpPr>
          <p:nvPr>
            <p:ph type="subTitle" idx="1"/>
          </p:nvPr>
        </p:nvSpPr>
        <p:spPr>
          <a:xfrm>
            <a:off x="432949" y="3866584"/>
            <a:ext cx="8281061" cy="864602"/>
          </a:xfrm>
        </p:spPr>
        <p:txBody>
          <a:bodyPr>
            <a:normAutofit fontScale="55000" lnSpcReduction="20000"/>
          </a:bodyPr>
          <a:lstStyle/>
          <a:p>
            <a:r>
              <a:rPr lang="en-US" dirty="0" smtClean="0">
                <a:solidFill>
                  <a:srgbClr val="001748"/>
                </a:solidFill>
              </a:rPr>
              <a:t>ODHE Support: $55,000      University of Toledo Matching Support: $78,740</a:t>
            </a:r>
          </a:p>
          <a:p>
            <a:r>
              <a:rPr lang="en-US" dirty="0" smtClean="0">
                <a:solidFill>
                  <a:srgbClr val="001748"/>
                </a:solidFill>
              </a:rPr>
              <a:t>Period of Performance:  March 2015 – June 2017</a:t>
            </a:r>
            <a:endParaRPr lang="en-US" dirty="0">
              <a:solidFill>
                <a:srgbClr val="001748"/>
              </a:solidFill>
            </a:endParaRPr>
          </a:p>
        </p:txBody>
      </p:sp>
    </p:spTree>
    <p:extLst>
      <p:ext uri="{BB962C8B-B14F-4D97-AF65-F5344CB8AC3E}">
        <p14:creationId xmlns:p14="http://schemas.microsoft.com/office/powerpoint/2010/main" xmlns="" val="1106132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x600.jpg"/>
          <p:cNvPicPr>
            <a:picLocks noChangeAspect="1"/>
          </p:cNvPicPr>
          <p:nvPr/>
        </p:nvPicPr>
        <p:blipFill>
          <a:blip r:embed="rId3" cstate="print">
            <a:alphaModFix/>
            <a:extLst>
              <a:ext uri="{28A0092B-C50C-407E-A947-70E740481C1C}">
                <a14:useLocalDpi xmlns:a14="http://schemas.microsoft.com/office/drawing/2010/main" xmlns="" val="0"/>
              </a:ext>
            </a:extLst>
          </a:blip>
          <a:stretch>
            <a:fillRect/>
          </a:stretch>
        </p:blipFill>
        <p:spPr>
          <a:xfrm>
            <a:off x="6746080" y="107299"/>
            <a:ext cx="1975142" cy="1336061"/>
          </a:xfrm>
          <a:prstGeom prst="rect">
            <a:avLst/>
          </a:prstGeom>
          <a:ln w="6350" cmpd="sng">
            <a:solidFill>
              <a:schemeClr val="tx1"/>
            </a:solidFill>
          </a:ln>
          <a:effectLst/>
        </p:spPr>
      </p:pic>
      <p:sp>
        <p:nvSpPr>
          <p:cNvPr id="3" name="Content Placeholder 2"/>
          <p:cNvSpPr>
            <a:spLocks noGrp="1"/>
          </p:cNvSpPr>
          <p:nvPr>
            <p:ph idx="1"/>
          </p:nvPr>
        </p:nvSpPr>
        <p:spPr>
          <a:xfrm>
            <a:off x="290154" y="325082"/>
            <a:ext cx="6439720" cy="4615391"/>
          </a:xfrm>
        </p:spPr>
        <p:txBody>
          <a:bodyPr>
            <a:normAutofit fontScale="85000" lnSpcReduction="20000"/>
          </a:bodyPr>
          <a:lstStyle/>
          <a:p>
            <a:pPr marL="0" indent="0">
              <a:buNone/>
            </a:pPr>
            <a:r>
              <a:rPr lang="en-US" sz="2700" b="1" u="sng" dirty="0"/>
              <a:t>Objectives:</a:t>
            </a:r>
          </a:p>
          <a:p>
            <a:r>
              <a:rPr lang="en-US" dirty="0" smtClean="0"/>
              <a:t>Isolate naturally-</a:t>
            </a:r>
            <a:r>
              <a:rPr lang="en-US" dirty="0" err="1" smtClean="0"/>
              <a:t>occuring</a:t>
            </a:r>
            <a:r>
              <a:rPr lang="en-US" dirty="0" smtClean="0"/>
              <a:t> MC-LR-degrading bacteria from Lake Erie</a:t>
            </a:r>
          </a:p>
          <a:p>
            <a:r>
              <a:rPr lang="en-US" dirty="0">
                <a:sym typeface="Wingdings"/>
              </a:rPr>
              <a:t>D</a:t>
            </a:r>
            <a:r>
              <a:rPr lang="en-US" dirty="0" smtClean="0"/>
              <a:t>evelop </a:t>
            </a:r>
            <a:r>
              <a:rPr lang="en-US" dirty="0" err="1" smtClean="0"/>
              <a:t>biofilters</a:t>
            </a:r>
            <a:r>
              <a:rPr lang="en-US" dirty="0" smtClean="0"/>
              <a:t> that efficiently and cost-effectively remove MC-LR from our drinking water</a:t>
            </a:r>
          </a:p>
          <a:p>
            <a:pPr marL="0" indent="0">
              <a:buNone/>
            </a:pPr>
            <a:endParaRPr lang="en-US" sz="1050" dirty="0"/>
          </a:p>
          <a:p>
            <a:pPr marL="0" indent="0">
              <a:buNone/>
            </a:pPr>
            <a:endParaRPr lang="en-US" sz="1050" dirty="0"/>
          </a:p>
          <a:p>
            <a:pPr marL="0" indent="0">
              <a:buNone/>
            </a:pPr>
            <a:r>
              <a:rPr lang="en-US" sz="2550" b="1" u="sng" dirty="0"/>
              <a:t>Expected Outcomes/Products:</a:t>
            </a:r>
          </a:p>
          <a:p>
            <a:r>
              <a:rPr lang="en-US" dirty="0" smtClean="0"/>
              <a:t>Provide MC-LR-degrading bacteria to City of Toledo Water Treatment Plant to form biofilms on existing filters/treatment processes</a:t>
            </a:r>
          </a:p>
        </p:txBody>
      </p:sp>
      <p:pic>
        <p:nvPicPr>
          <p:cNvPr id="6" name="Picture 5" descr="n1treatment-7.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741911" y="3428282"/>
            <a:ext cx="1989303" cy="1322883"/>
          </a:xfrm>
          <a:prstGeom prst="rect">
            <a:avLst/>
          </a:prstGeom>
          <a:ln w="3175" cmpd="sng">
            <a:noFill/>
          </a:ln>
          <a:effectLst/>
        </p:spPr>
      </p:pic>
      <p:pic>
        <p:nvPicPr>
          <p:cNvPr id="7" name="Picture 6" descr="CTY-algae04pThis-is-a-glass-of-alg.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43679" y="1758523"/>
            <a:ext cx="1984609" cy="1355233"/>
          </a:xfrm>
          <a:prstGeom prst="rect">
            <a:avLst/>
          </a:prstGeom>
          <a:ln w="6350" cmpd="sng">
            <a:noFill/>
          </a:ln>
          <a:effectLst/>
        </p:spPr>
      </p:pic>
    </p:spTree>
    <p:extLst>
      <p:ext uri="{BB962C8B-B14F-4D97-AF65-F5344CB8AC3E}">
        <p14:creationId xmlns:p14="http://schemas.microsoft.com/office/powerpoint/2010/main" xmlns="" val="1147235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ke water.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9910" y="1425068"/>
            <a:ext cx="882798" cy="1717877"/>
          </a:xfrm>
          <a:prstGeom prst="rect">
            <a:avLst/>
          </a:prstGeom>
        </p:spPr>
      </p:pic>
      <p:pic>
        <p:nvPicPr>
          <p:cNvPr id="2" name="Picture 1" descr="Bad bacteria.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30926" y="1174293"/>
            <a:ext cx="651767" cy="993548"/>
          </a:xfrm>
          <a:prstGeom prst="rect">
            <a:avLst/>
          </a:prstGeom>
        </p:spPr>
      </p:pic>
      <p:cxnSp>
        <p:nvCxnSpPr>
          <p:cNvPr id="5" name="Straight Arrow Connector 4"/>
          <p:cNvCxnSpPr/>
          <p:nvPr/>
        </p:nvCxnSpPr>
        <p:spPr>
          <a:xfrm flipV="1">
            <a:off x="1486195" y="1675152"/>
            <a:ext cx="640460" cy="402365"/>
          </a:xfrm>
          <a:prstGeom prst="straightConnector1">
            <a:avLst/>
          </a:prstGeom>
          <a:ln w="31750"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7" name="Picture 6" descr="MCLR.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48033" y="1138433"/>
            <a:ext cx="2037143" cy="1149158"/>
          </a:xfrm>
          <a:prstGeom prst="rect">
            <a:avLst/>
          </a:prstGeom>
        </p:spPr>
      </p:pic>
      <p:cxnSp>
        <p:nvCxnSpPr>
          <p:cNvPr id="8" name="Straight Arrow Connector 7"/>
          <p:cNvCxnSpPr/>
          <p:nvPr/>
        </p:nvCxnSpPr>
        <p:spPr>
          <a:xfrm>
            <a:off x="3198734" y="1633473"/>
            <a:ext cx="578336" cy="2027"/>
          </a:xfrm>
          <a:prstGeom prst="straightConnector1">
            <a:avLst/>
          </a:prstGeom>
          <a:ln w="31750"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484963" y="862210"/>
            <a:ext cx="391454" cy="276999"/>
          </a:xfrm>
          <a:prstGeom prst="rect">
            <a:avLst/>
          </a:prstGeom>
          <a:noFill/>
        </p:spPr>
        <p:txBody>
          <a:bodyPr wrap="none" rtlCol="0">
            <a:spAutoFit/>
          </a:bodyPr>
          <a:lstStyle/>
          <a:p>
            <a:r>
              <a:rPr lang="en-US" sz="1200" b="1" dirty="0" err="1">
                <a:solidFill>
                  <a:srgbClr val="0000FF"/>
                </a:solidFill>
              </a:rPr>
              <a:t>Ala</a:t>
            </a:r>
            <a:endParaRPr lang="en-US" sz="1200" b="1" dirty="0">
              <a:solidFill>
                <a:srgbClr val="0000FF"/>
              </a:solidFill>
            </a:endParaRPr>
          </a:p>
        </p:txBody>
      </p:sp>
      <p:sp>
        <p:nvSpPr>
          <p:cNvPr id="15" name="TextBox 14"/>
          <p:cNvSpPr txBox="1"/>
          <p:nvPr/>
        </p:nvSpPr>
        <p:spPr>
          <a:xfrm>
            <a:off x="5837383" y="1206432"/>
            <a:ext cx="391454" cy="276999"/>
          </a:xfrm>
          <a:prstGeom prst="rect">
            <a:avLst/>
          </a:prstGeom>
          <a:noFill/>
        </p:spPr>
        <p:txBody>
          <a:bodyPr wrap="none" rtlCol="0">
            <a:spAutoFit/>
          </a:bodyPr>
          <a:lstStyle/>
          <a:p>
            <a:r>
              <a:rPr lang="en-US" sz="1200" b="1" dirty="0" err="1">
                <a:solidFill>
                  <a:srgbClr val="0000FF"/>
                </a:solidFill>
              </a:rPr>
              <a:t>Ala</a:t>
            </a:r>
            <a:endParaRPr lang="en-US" sz="1200" b="1" dirty="0">
              <a:solidFill>
                <a:srgbClr val="0000FF"/>
              </a:solidFill>
            </a:endParaRPr>
          </a:p>
        </p:txBody>
      </p:sp>
      <p:sp>
        <p:nvSpPr>
          <p:cNvPr id="16" name="TextBox 15"/>
          <p:cNvSpPr txBox="1"/>
          <p:nvPr/>
        </p:nvSpPr>
        <p:spPr>
          <a:xfrm>
            <a:off x="5968104" y="1788788"/>
            <a:ext cx="410690" cy="276999"/>
          </a:xfrm>
          <a:prstGeom prst="rect">
            <a:avLst/>
          </a:prstGeom>
          <a:noFill/>
        </p:spPr>
        <p:txBody>
          <a:bodyPr wrap="none" rtlCol="0">
            <a:spAutoFit/>
          </a:bodyPr>
          <a:lstStyle/>
          <a:p>
            <a:r>
              <a:rPr lang="en-US" sz="1200" b="1" dirty="0" err="1">
                <a:solidFill>
                  <a:srgbClr val="0000FF"/>
                </a:solidFill>
              </a:rPr>
              <a:t>Leu</a:t>
            </a:r>
            <a:endParaRPr lang="en-US" sz="1200" b="1" dirty="0">
              <a:solidFill>
                <a:srgbClr val="0000FF"/>
              </a:solidFill>
            </a:endParaRPr>
          </a:p>
        </p:txBody>
      </p:sp>
      <p:sp>
        <p:nvSpPr>
          <p:cNvPr id="17" name="TextBox 16"/>
          <p:cNvSpPr txBox="1"/>
          <p:nvPr/>
        </p:nvSpPr>
        <p:spPr>
          <a:xfrm>
            <a:off x="5458366" y="1911301"/>
            <a:ext cx="421910" cy="276999"/>
          </a:xfrm>
          <a:prstGeom prst="rect">
            <a:avLst/>
          </a:prstGeom>
          <a:noFill/>
        </p:spPr>
        <p:txBody>
          <a:bodyPr wrap="none" rtlCol="0">
            <a:spAutoFit/>
          </a:bodyPr>
          <a:lstStyle/>
          <a:p>
            <a:r>
              <a:rPr lang="en-US" sz="1200" b="1" dirty="0">
                <a:solidFill>
                  <a:srgbClr val="0000FF"/>
                </a:solidFill>
              </a:rPr>
              <a:t>Asp</a:t>
            </a:r>
          </a:p>
        </p:txBody>
      </p:sp>
      <p:sp>
        <p:nvSpPr>
          <p:cNvPr id="18" name="TextBox 17"/>
          <p:cNvSpPr txBox="1"/>
          <p:nvPr/>
        </p:nvSpPr>
        <p:spPr>
          <a:xfrm>
            <a:off x="4767987" y="2271947"/>
            <a:ext cx="404213" cy="276999"/>
          </a:xfrm>
          <a:prstGeom prst="rect">
            <a:avLst/>
          </a:prstGeom>
          <a:noFill/>
        </p:spPr>
        <p:txBody>
          <a:bodyPr wrap="none" rtlCol="0">
            <a:spAutoFit/>
          </a:bodyPr>
          <a:lstStyle/>
          <a:p>
            <a:r>
              <a:rPr lang="en-US" sz="1200" b="1" dirty="0" err="1">
                <a:solidFill>
                  <a:srgbClr val="0000FF"/>
                </a:solidFill>
              </a:rPr>
              <a:t>Arg</a:t>
            </a:r>
            <a:endParaRPr lang="en-US" sz="1200" b="1" dirty="0">
              <a:solidFill>
                <a:srgbClr val="0000FF"/>
              </a:solidFill>
            </a:endParaRPr>
          </a:p>
        </p:txBody>
      </p:sp>
      <p:sp>
        <p:nvSpPr>
          <p:cNvPr id="19" name="TextBox 18"/>
          <p:cNvSpPr txBox="1"/>
          <p:nvPr/>
        </p:nvSpPr>
        <p:spPr>
          <a:xfrm>
            <a:off x="4734487" y="1006709"/>
            <a:ext cx="404278" cy="276999"/>
          </a:xfrm>
          <a:prstGeom prst="rect">
            <a:avLst/>
          </a:prstGeom>
          <a:noFill/>
        </p:spPr>
        <p:txBody>
          <a:bodyPr wrap="none" rtlCol="0">
            <a:spAutoFit/>
          </a:bodyPr>
          <a:lstStyle/>
          <a:p>
            <a:r>
              <a:rPr lang="en-US" sz="1200" b="1" dirty="0" err="1">
                <a:solidFill>
                  <a:srgbClr val="0000FF"/>
                </a:solidFill>
              </a:rPr>
              <a:t>Glu</a:t>
            </a:r>
            <a:endParaRPr lang="en-US" sz="1200" b="1" dirty="0">
              <a:solidFill>
                <a:srgbClr val="0000FF"/>
              </a:solidFill>
            </a:endParaRPr>
          </a:p>
        </p:txBody>
      </p:sp>
      <p:sp>
        <p:nvSpPr>
          <p:cNvPr id="20" name="TextBox 19"/>
          <p:cNvSpPr txBox="1"/>
          <p:nvPr/>
        </p:nvSpPr>
        <p:spPr>
          <a:xfrm>
            <a:off x="4060529" y="1145645"/>
            <a:ext cx="519694" cy="276999"/>
          </a:xfrm>
          <a:prstGeom prst="rect">
            <a:avLst/>
          </a:prstGeom>
          <a:noFill/>
        </p:spPr>
        <p:txBody>
          <a:bodyPr wrap="none" rtlCol="0">
            <a:spAutoFit/>
          </a:bodyPr>
          <a:lstStyle/>
          <a:p>
            <a:r>
              <a:rPr lang="en-US" sz="1200" b="1" dirty="0" err="1">
                <a:solidFill>
                  <a:srgbClr val="0000FF"/>
                </a:solidFill>
              </a:rPr>
              <a:t>Adda</a:t>
            </a:r>
            <a:endParaRPr lang="en-US" sz="1200" b="1" dirty="0">
              <a:solidFill>
                <a:srgbClr val="0000FF"/>
              </a:solidFill>
            </a:endParaRPr>
          </a:p>
        </p:txBody>
      </p:sp>
      <p:cxnSp>
        <p:nvCxnSpPr>
          <p:cNvPr id="21" name="Straight Arrow Connector 20"/>
          <p:cNvCxnSpPr/>
          <p:nvPr/>
        </p:nvCxnSpPr>
        <p:spPr>
          <a:xfrm flipH="1">
            <a:off x="3391152" y="2430614"/>
            <a:ext cx="1092067" cy="484481"/>
          </a:xfrm>
          <a:prstGeom prst="straightConnector1">
            <a:avLst/>
          </a:prstGeom>
          <a:ln w="31750"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492797" y="2561343"/>
            <a:ext cx="640460" cy="402365"/>
          </a:xfrm>
          <a:prstGeom prst="straightConnector1">
            <a:avLst/>
          </a:prstGeom>
          <a:ln w="31750"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9" name="Picture 8" descr="Happy bacteria.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19892" y="2703910"/>
            <a:ext cx="958361" cy="966647"/>
          </a:xfrm>
          <a:prstGeom prst="rect">
            <a:avLst/>
          </a:prstGeom>
        </p:spPr>
      </p:pic>
      <p:pic>
        <p:nvPicPr>
          <p:cNvPr id="23" name="Picture 22" descr="wtplant.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99048" y="3239640"/>
            <a:ext cx="2266239" cy="1471527"/>
          </a:xfrm>
          <a:prstGeom prst="rect">
            <a:avLst/>
          </a:prstGeom>
        </p:spPr>
      </p:pic>
      <p:pic>
        <p:nvPicPr>
          <p:cNvPr id="24" name="Picture 23" descr="16DE77CD-639B-47D4-AAB7-D77239CB2A3B.jp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78349" y="3235342"/>
            <a:ext cx="1412387" cy="1412387"/>
          </a:xfrm>
          <a:prstGeom prst="rect">
            <a:avLst/>
          </a:prstGeom>
        </p:spPr>
      </p:pic>
      <p:cxnSp>
        <p:nvCxnSpPr>
          <p:cNvPr id="25" name="Straight Arrow Connector 24"/>
          <p:cNvCxnSpPr/>
          <p:nvPr/>
        </p:nvCxnSpPr>
        <p:spPr>
          <a:xfrm>
            <a:off x="3399363" y="3563806"/>
            <a:ext cx="394130" cy="312038"/>
          </a:xfrm>
          <a:prstGeom prst="straightConnector1">
            <a:avLst/>
          </a:prstGeom>
          <a:ln w="31750"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69323" y="3981312"/>
            <a:ext cx="406886" cy="2027"/>
          </a:xfrm>
          <a:prstGeom prst="straightConnector1">
            <a:avLst/>
          </a:prstGeom>
          <a:ln w="31750"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7516426" y="3972439"/>
            <a:ext cx="406886" cy="2027"/>
          </a:xfrm>
          <a:prstGeom prst="straightConnector1">
            <a:avLst/>
          </a:prstGeom>
          <a:ln w="31750"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36" name="Picture 35" descr="Glass clean.jp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057620" y="3163629"/>
            <a:ext cx="859551" cy="1536448"/>
          </a:xfrm>
          <a:prstGeom prst="rect">
            <a:avLst/>
          </a:prstGeom>
        </p:spPr>
      </p:pic>
      <p:sp>
        <p:nvSpPr>
          <p:cNvPr id="26" name="Title 3"/>
          <p:cNvSpPr txBox="1">
            <a:spLocks/>
          </p:cNvSpPr>
          <p:nvPr/>
        </p:nvSpPr>
        <p:spPr>
          <a:xfrm>
            <a:off x="283787" y="191727"/>
            <a:ext cx="7886700" cy="74439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50" b="1" u="sng">
                <a:solidFill>
                  <a:srgbClr val="001748"/>
                </a:solidFill>
              </a:rPr>
              <a:t>Rationale:</a:t>
            </a:r>
            <a:endParaRPr lang="en-US" sz="2550" b="1" u="sng" dirty="0">
              <a:solidFill>
                <a:srgbClr val="001748"/>
              </a:solidFill>
            </a:endParaRPr>
          </a:p>
        </p:txBody>
      </p:sp>
      <p:cxnSp>
        <p:nvCxnSpPr>
          <p:cNvPr id="28" name="Straight Arrow Connector 27"/>
          <p:cNvCxnSpPr/>
          <p:nvPr/>
        </p:nvCxnSpPr>
        <p:spPr>
          <a:xfrm>
            <a:off x="6285424" y="1624367"/>
            <a:ext cx="578336" cy="2027"/>
          </a:xfrm>
          <a:prstGeom prst="straightConnector1">
            <a:avLst/>
          </a:prstGeom>
          <a:ln w="31750"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29" name="Picture 28" descr="sneaky_toxin_sources.jp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962945" y="960776"/>
            <a:ext cx="1564224" cy="1303520"/>
          </a:xfrm>
          <a:prstGeom prst="rect">
            <a:avLst/>
          </a:prstGeom>
        </p:spPr>
      </p:pic>
      <p:pic>
        <p:nvPicPr>
          <p:cNvPr id="30" name="Picture 29" descr="James.jpg"/>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46183" y="3890911"/>
            <a:ext cx="728027" cy="865355"/>
          </a:xfrm>
          <a:prstGeom prst="rect">
            <a:avLst/>
          </a:prstGeom>
        </p:spPr>
      </p:pic>
      <p:pic>
        <p:nvPicPr>
          <p:cNvPr id="32" name="Picture 31" descr="Alison.jpg"/>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660198" y="3895629"/>
            <a:ext cx="561388" cy="866394"/>
          </a:xfrm>
          <a:prstGeom prst="rect">
            <a:avLst/>
          </a:prstGeom>
        </p:spPr>
      </p:pic>
      <p:sp>
        <p:nvSpPr>
          <p:cNvPr id="4" name="Freeform 3"/>
          <p:cNvSpPr/>
          <p:nvPr/>
        </p:nvSpPr>
        <p:spPr>
          <a:xfrm>
            <a:off x="163798" y="2093718"/>
            <a:ext cx="8811050" cy="2728686"/>
          </a:xfrm>
          <a:custGeom>
            <a:avLst/>
            <a:gdLst>
              <a:gd name="connsiteX0" fmla="*/ 1517017 w 11748066"/>
              <a:gd name="connsiteY0" fmla="*/ 223406 h 3797915"/>
              <a:gd name="connsiteX1" fmla="*/ 1528777 w 11748066"/>
              <a:gd name="connsiteY1" fmla="*/ 940660 h 3797915"/>
              <a:gd name="connsiteX2" fmla="*/ 1528777 w 11748066"/>
              <a:gd name="connsiteY2" fmla="*/ 1493297 h 3797915"/>
              <a:gd name="connsiteX3" fmla="*/ 658550 w 11748066"/>
              <a:gd name="connsiteY3" fmla="*/ 1669671 h 3797915"/>
              <a:gd name="connsiteX4" fmla="*/ 0 w 11748066"/>
              <a:gd name="connsiteY4" fmla="*/ 2092968 h 3797915"/>
              <a:gd name="connsiteX5" fmla="*/ 11760 w 11748066"/>
              <a:gd name="connsiteY5" fmla="*/ 2751430 h 3797915"/>
              <a:gd name="connsiteX6" fmla="*/ 0 w 11748066"/>
              <a:gd name="connsiteY6" fmla="*/ 3562750 h 3797915"/>
              <a:gd name="connsiteX7" fmla="*/ 35279 w 11748066"/>
              <a:gd name="connsiteY7" fmla="*/ 3774398 h 3797915"/>
              <a:gd name="connsiteX8" fmla="*/ 1646375 w 11748066"/>
              <a:gd name="connsiteY8" fmla="*/ 3774398 h 3797915"/>
              <a:gd name="connsiteX9" fmla="*/ 3163393 w 11748066"/>
              <a:gd name="connsiteY9" fmla="*/ 3797915 h 3797915"/>
              <a:gd name="connsiteX10" fmla="*/ 7467490 w 11748066"/>
              <a:gd name="connsiteY10" fmla="*/ 3739123 h 3797915"/>
              <a:gd name="connsiteX11" fmla="*/ 10583844 w 11748066"/>
              <a:gd name="connsiteY11" fmla="*/ 3774398 h 3797915"/>
              <a:gd name="connsiteX12" fmla="*/ 11689267 w 11748066"/>
              <a:gd name="connsiteY12" fmla="*/ 3774398 h 3797915"/>
              <a:gd name="connsiteX13" fmla="*/ 11748066 w 11748066"/>
              <a:gd name="connsiteY13" fmla="*/ 2727914 h 3797915"/>
              <a:gd name="connsiteX14" fmla="*/ 11736307 w 11748066"/>
              <a:gd name="connsiteY14" fmla="*/ 1458023 h 3797915"/>
              <a:gd name="connsiteX15" fmla="*/ 11489350 w 11748066"/>
              <a:gd name="connsiteY15" fmla="*/ 917143 h 3797915"/>
              <a:gd name="connsiteX16" fmla="*/ 9548979 w 11748066"/>
              <a:gd name="connsiteY16" fmla="*/ 987693 h 3797915"/>
              <a:gd name="connsiteX17" fmla="*/ 6950057 w 11748066"/>
              <a:gd name="connsiteY17" fmla="*/ 952418 h 3797915"/>
              <a:gd name="connsiteX18" fmla="*/ 5938712 w 11748066"/>
              <a:gd name="connsiteY18" fmla="*/ 834835 h 3797915"/>
              <a:gd name="connsiteX19" fmla="*/ 5832874 w 11748066"/>
              <a:gd name="connsiteY19" fmla="*/ 529121 h 3797915"/>
              <a:gd name="connsiteX20" fmla="*/ 5774075 w 11748066"/>
              <a:gd name="connsiteY20" fmla="*/ 82307 h 3797915"/>
              <a:gd name="connsiteX21" fmla="*/ 4750970 w 11748066"/>
              <a:gd name="connsiteY21" fmla="*/ 0 h 3797915"/>
              <a:gd name="connsiteX22" fmla="*/ 3375070 w 11748066"/>
              <a:gd name="connsiteY22" fmla="*/ 340989 h 3797915"/>
              <a:gd name="connsiteX23" fmla="*/ 2222607 w 11748066"/>
              <a:gd name="connsiteY23" fmla="*/ 352747 h 3797915"/>
              <a:gd name="connsiteX24" fmla="*/ 1517017 w 11748066"/>
              <a:gd name="connsiteY24" fmla="*/ 223406 h 379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48066" h="3797915">
                <a:moveTo>
                  <a:pt x="1517017" y="223406"/>
                </a:moveTo>
                <a:lnTo>
                  <a:pt x="1528777" y="940660"/>
                </a:lnTo>
                <a:lnTo>
                  <a:pt x="1528777" y="1493297"/>
                </a:lnTo>
                <a:lnTo>
                  <a:pt x="658550" y="1669671"/>
                </a:lnTo>
                <a:lnTo>
                  <a:pt x="0" y="2092968"/>
                </a:lnTo>
                <a:lnTo>
                  <a:pt x="11760" y="2751430"/>
                </a:lnTo>
                <a:lnTo>
                  <a:pt x="0" y="3562750"/>
                </a:lnTo>
                <a:lnTo>
                  <a:pt x="35279" y="3774398"/>
                </a:lnTo>
                <a:lnTo>
                  <a:pt x="1646375" y="3774398"/>
                </a:lnTo>
                <a:lnTo>
                  <a:pt x="3163393" y="3797915"/>
                </a:lnTo>
                <a:lnTo>
                  <a:pt x="7467490" y="3739123"/>
                </a:lnTo>
                <a:lnTo>
                  <a:pt x="10583844" y="3774398"/>
                </a:lnTo>
                <a:lnTo>
                  <a:pt x="11689267" y="3774398"/>
                </a:lnTo>
                <a:lnTo>
                  <a:pt x="11748066" y="2727914"/>
                </a:lnTo>
                <a:lnTo>
                  <a:pt x="11736307" y="1458023"/>
                </a:lnTo>
                <a:lnTo>
                  <a:pt x="11489350" y="917143"/>
                </a:lnTo>
                <a:lnTo>
                  <a:pt x="9548979" y="987693"/>
                </a:lnTo>
                <a:lnTo>
                  <a:pt x="6950057" y="952418"/>
                </a:lnTo>
                <a:lnTo>
                  <a:pt x="5938712" y="834835"/>
                </a:lnTo>
                <a:lnTo>
                  <a:pt x="5832874" y="529121"/>
                </a:lnTo>
                <a:lnTo>
                  <a:pt x="5774075" y="82307"/>
                </a:lnTo>
                <a:lnTo>
                  <a:pt x="4750970" y="0"/>
                </a:lnTo>
                <a:lnTo>
                  <a:pt x="3375070" y="340989"/>
                </a:lnTo>
                <a:lnTo>
                  <a:pt x="2222607" y="352747"/>
                </a:lnTo>
                <a:lnTo>
                  <a:pt x="1517017" y="223406"/>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xmlns="" val="16769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787" y="68556"/>
            <a:ext cx="4644285" cy="759730"/>
          </a:xfrm>
        </p:spPr>
        <p:txBody>
          <a:bodyPr>
            <a:normAutofit/>
          </a:bodyPr>
          <a:lstStyle/>
          <a:p>
            <a:r>
              <a:rPr lang="en-US" sz="2550" u="sng" dirty="0"/>
              <a:t>Progress to Date:</a:t>
            </a:r>
          </a:p>
        </p:txBody>
      </p:sp>
      <p:pic>
        <p:nvPicPr>
          <p:cNvPr id="5" name="Picture 4"/>
          <p:cNvPicPr>
            <a:picLocks noChangeAspect="1"/>
          </p:cNvPicPr>
          <p:nvPr/>
        </p:nvPicPr>
        <p:blipFill>
          <a:blip r:embed="rId2" cstate="print"/>
          <a:stretch>
            <a:fillRect/>
          </a:stretch>
        </p:blipFill>
        <p:spPr>
          <a:xfrm>
            <a:off x="426712" y="785890"/>
            <a:ext cx="3581400" cy="2390775"/>
          </a:xfrm>
          <a:prstGeom prst="rect">
            <a:avLst/>
          </a:prstGeom>
        </p:spPr>
      </p:pic>
      <p:sp>
        <p:nvSpPr>
          <p:cNvPr id="7" name="Up Arrow 6"/>
          <p:cNvSpPr/>
          <p:nvPr/>
        </p:nvSpPr>
        <p:spPr>
          <a:xfrm flipV="1">
            <a:off x="873979" y="1595635"/>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Up Arrow 7"/>
          <p:cNvSpPr/>
          <p:nvPr/>
        </p:nvSpPr>
        <p:spPr>
          <a:xfrm flipV="1">
            <a:off x="1148012" y="863901"/>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Up Arrow 8"/>
          <p:cNvSpPr/>
          <p:nvPr/>
        </p:nvSpPr>
        <p:spPr>
          <a:xfrm flipV="1">
            <a:off x="1410213" y="1723657"/>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Up Arrow 9"/>
          <p:cNvSpPr/>
          <p:nvPr/>
        </p:nvSpPr>
        <p:spPr>
          <a:xfrm flipV="1">
            <a:off x="1778903" y="1938535"/>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Up Arrow 10"/>
          <p:cNvSpPr/>
          <p:nvPr/>
        </p:nvSpPr>
        <p:spPr>
          <a:xfrm flipV="1">
            <a:off x="2047021" y="1680106"/>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Up Arrow 11"/>
          <p:cNvSpPr/>
          <p:nvPr/>
        </p:nvSpPr>
        <p:spPr>
          <a:xfrm flipV="1">
            <a:off x="2403879" y="1119946"/>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Up Arrow 12"/>
          <p:cNvSpPr/>
          <p:nvPr/>
        </p:nvSpPr>
        <p:spPr>
          <a:xfrm flipV="1">
            <a:off x="2671996" y="1050840"/>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Up Arrow 13"/>
          <p:cNvSpPr/>
          <p:nvPr/>
        </p:nvSpPr>
        <p:spPr>
          <a:xfrm flipV="1">
            <a:off x="3034771" y="1543785"/>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Up Arrow 14"/>
          <p:cNvSpPr/>
          <p:nvPr/>
        </p:nvSpPr>
        <p:spPr>
          <a:xfrm flipV="1">
            <a:off x="3302888" y="1835575"/>
            <a:ext cx="82712" cy="155510"/>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Left Arrow 15"/>
          <p:cNvSpPr/>
          <p:nvPr/>
        </p:nvSpPr>
        <p:spPr>
          <a:xfrm rot="5400000" flipV="1">
            <a:off x="748817" y="3002791"/>
            <a:ext cx="130205" cy="116489"/>
          </a:xfrm>
          <a:prstGeom prst="lef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TextBox 16"/>
          <p:cNvSpPr txBox="1"/>
          <p:nvPr/>
        </p:nvSpPr>
        <p:spPr>
          <a:xfrm>
            <a:off x="615269" y="3106073"/>
            <a:ext cx="455574" cy="253916"/>
          </a:xfrm>
          <a:prstGeom prst="rect">
            <a:avLst/>
          </a:prstGeom>
          <a:noFill/>
        </p:spPr>
        <p:txBody>
          <a:bodyPr wrap="none" rtlCol="0">
            <a:spAutoFit/>
          </a:bodyPr>
          <a:lstStyle/>
          <a:p>
            <a:r>
              <a:rPr lang="en-US" sz="1050" b="1" dirty="0">
                <a:cs typeface="Arial"/>
              </a:rPr>
              <a:t>Start</a:t>
            </a:r>
          </a:p>
        </p:txBody>
      </p:sp>
      <p:sp>
        <p:nvSpPr>
          <p:cNvPr id="18" name="Left Arrow 17"/>
          <p:cNvSpPr/>
          <p:nvPr/>
        </p:nvSpPr>
        <p:spPr>
          <a:xfrm rot="5400000" flipV="1">
            <a:off x="3637747" y="2986933"/>
            <a:ext cx="130205" cy="116489"/>
          </a:xfrm>
          <a:prstGeom prst="lef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TextBox 18"/>
          <p:cNvSpPr txBox="1"/>
          <p:nvPr/>
        </p:nvSpPr>
        <p:spPr>
          <a:xfrm>
            <a:off x="3527863" y="3107963"/>
            <a:ext cx="394660" cy="253916"/>
          </a:xfrm>
          <a:prstGeom prst="rect">
            <a:avLst/>
          </a:prstGeom>
          <a:noFill/>
        </p:spPr>
        <p:txBody>
          <a:bodyPr wrap="none" rtlCol="0">
            <a:spAutoFit/>
          </a:bodyPr>
          <a:lstStyle/>
          <a:p>
            <a:r>
              <a:rPr lang="en-US" sz="1050" b="1" dirty="0">
                <a:cs typeface="Arial"/>
              </a:rPr>
              <a:t>End</a:t>
            </a:r>
          </a:p>
        </p:txBody>
      </p:sp>
      <p:grpSp>
        <p:nvGrpSpPr>
          <p:cNvPr id="23" name="Group 22"/>
          <p:cNvGrpSpPr/>
          <p:nvPr/>
        </p:nvGrpSpPr>
        <p:grpSpPr>
          <a:xfrm>
            <a:off x="283787" y="3365151"/>
            <a:ext cx="4127775" cy="1476554"/>
            <a:chOff x="212977" y="4557859"/>
            <a:chExt cx="5740097" cy="2053301"/>
          </a:xfrm>
        </p:grpSpPr>
        <p:pic>
          <p:nvPicPr>
            <p:cNvPr id="21" name="Picture 20"/>
            <p:cNvPicPr>
              <a:picLocks noChangeAspect="1"/>
            </p:cNvPicPr>
            <p:nvPr/>
          </p:nvPicPr>
          <p:blipFill>
            <a:blip r:embed="rId3" cstate="print"/>
            <a:stretch>
              <a:fillRect/>
            </a:stretch>
          </p:blipFill>
          <p:spPr>
            <a:xfrm>
              <a:off x="212977" y="4557859"/>
              <a:ext cx="2035805" cy="2049728"/>
            </a:xfrm>
            <a:prstGeom prst="rect">
              <a:avLst/>
            </a:prstGeom>
          </p:spPr>
        </p:pic>
        <p:pic>
          <p:nvPicPr>
            <p:cNvPr id="22" name="Picture 21" descr="GR1 zoom for grant.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51598" y="4559507"/>
              <a:ext cx="2101476" cy="2051653"/>
            </a:xfrm>
            <a:prstGeom prst="rect">
              <a:avLst/>
            </a:prstGeom>
          </p:spPr>
        </p:pic>
      </p:grpSp>
      <p:grpSp>
        <p:nvGrpSpPr>
          <p:cNvPr id="33" name="Group 32"/>
          <p:cNvGrpSpPr/>
          <p:nvPr/>
        </p:nvGrpSpPr>
        <p:grpSpPr>
          <a:xfrm>
            <a:off x="5910138" y="344701"/>
            <a:ext cx="2417749" cy="4495866"/>
            <a:chOff x="7880183" y="459601"/>
            <a:chExt cx="3223665" cy="5994487"/>
          </a:xfrm>
        </p:grpSpPr>
        <p:pic>
          <p:nvPicPr>
            <p:cNvPr id="20" name="Picture 19" descr="Biofilm.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80183" y="1509106"/>
              <a:ext cx="3223665" cy="4670116"/>
            </a:xfrm>
            <a:prstGeom prst="rect">
              <a:avLst/>
            </a:prstGeom>
          </p:spPr>
        </p:pic>
        <p:sp>
          <p:nvSpPr>
            <p:cNvPr id="24" name="Left Brace 23"/>
            <p:cNvSpPr/>
            <p:nvPr/>
          </p:nvSpPr>
          <p:spPr>
            <a:xfrm rot="5400000">
              <a:off x="9410086" y="153867"/>
              <a:ext cx="227750" cy="2730282"/>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5" name="TextBox 24"/>
            <p:cNvSpPr txBox="1"/>
            <p:nvPr/>
          </p:nvSpPr>
          <p:spPr>
            <a:xfrm>
              <a:off x="8736518" y="1095078"/>
              <a:ext cx="1637628" cy="369332"/>
            </a:xfrm>
            <a:prstGeom prst="rect">
              <a:avLst/>
            </a:prstGeom>
            <a:noFill/>
          </p:spPr>
          <p:txBody>
            <a:bodyPr wrap="none" rtlCol="0">
              <a:spAutoFit/>
            </a:bodyPr>
            <a:lstStyle/>
            <a:p>
              <a:r>
                <a:rPr lang="en-US" sz="1200" dirty="0">
                  <a:solidFill>
                    <a:srgbClr val="001748"/>
                  </a:solidFill>
                </a:rPr>
                <a:t>Individual clones</a:t>
              </a:r>
            </a:p>
          </p:txBody>
        </p:sp>
        <p:sp>
          <p:nvSpPr>
            <p:cNvPr id="26" name="TextBox 25"/>
            <p:cNvSpPr txBox="1"/>
            <p:nvPr/>
          </p:nvSpPr>
          <p:spPr>
            <a:xfrm>
              <a:off x="9631720" y="5904989"/>
              <a:ext cx="564515" cy="338555"/>
            </a:xfrm>
            <a:prstGeom prst="rect">
              <a:avLst/>
            </a:prstGeom>
            <a:noFill/>
          </p:spPr>
          <p:txBody>
            <a:bodyPr wrap="square" rtlCol="0">
              <a:spAutoFit/>
            </a:bodyPr>
            <a:lstStyle/>
            <a:p>
              <a:pPr algn="ctr"/>
              <a:r>
                <a:rPr lang="en-US" sz="1050" dirty="0"/>
                <a:t>pos</a:t>
              </a:r>
            </a:p>
          </p:txBody>
        </p:sp>
        <p:sp>
          <p:nvSpPr>
            <p:cNvPr id="27" name="TextBox 26"/>
            <p:cNvSpPr txBox="1"/>
            <p:nvPr/>
          </p:nvSpPr>
          <p:spPr>
            <a:xfrm>
              <a:off x="8304406" y="5900091"/>
              <a:ext cx="486820" cy="553997"/>
            </a:xfrm>
            <a:prstGeom prst="rect">
              <a:avLst/>
            </a:prstGeom>
            <a:noFill/>
          </p:spPr>
          <p:txBody>
            <a:bodyPr wrap="square" rtlCol="0">
              <a:spAutoFit/>
            </a:bodyPr>
            <a:lstStyle/>
            <a:p>
              <a:pPr algn="ctr"/>
              <a:r>
                <a:rPr lang="en-US" sz="1050" dirty="0"/>
                <a:t>neg</a:t>
              </a:r>
            </a:p>
          </p:txBody>
        </p:sp>
        <p:sp>
          <p:nvSpPr>
            <p:cNvPr id="28" name="TextBox 27"/>
            <p:cNvSpPr txBox="1"/>
            <p:nvPr/>
          </p:nvSpPr>
          <p:spPr>
            <a:xfrm>
              <a:off x="8354882" y="459601"/>
              <a:ext cx="2405273" cy="553997"/>
            </a:xfrm>
            <a:prstGeom prst="rect">
              <a:avLst/>
            </a:prstGeom>
            <a:noFill/>
          </p:spPr>
          <p:txBody>
            <a:bodyPr wrap="none" rtlCol="0">
              <a:spAutoFit/>
            </a:bodyPr>
            <a:lstStyle/>
            <a:p>
              <a:r>
                <a:rPr lang="en-US" sz="2100" b="1" dirty="0">
                  <a:solidFill>
                    <a:srgbClr val="001748"/>
                  </a:solidFill>
                </a:rPr>
                <a:t>Biofilm testing</a:t>
              </a:r>
            </a:p>
          </p:txBody>
        </p:sp>
      </p:grpSp>
      <p:grpSp>
        <p:nvGrpSpPr>
          <p:cNvPr id="32" name="Group 31"/>
          <p:cNvGrpSpPr/>
          <p:nvPr/>
        </p:nvGrpSpPr>
        <p:grpSpPr>
          <a:xfrm>
            <a:off x="3348488" y="1118173"/>
            <a:ext cx="704460" cy="325397"/>
            <a:chOff x="4464651" y="1490896"/>
            <a:chExt cx="939280" cy="433863"/>
          </a:xfrm>
        </p:grpSpPr>
        <p:sp>
          <p:nvSpPr>
            <p:cNvPr id="29" name="Up Arrow 28"/>
            <p:cNvSpPr/>
            <p:nvPr/>
          </p:nvSpPr>
          <p:spPr>
            <a:xfrm flipV="1">
              <a:off x="4546454" y="1619787"/>
              <a:ext cx="110283" cy="207347"/>
            </a:xfrm>
            <a:prstGeom prst="up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0" name="TextBox 29"/>
            <p:cNvSpPr txBox="1"/>
            <p:nvPr/>
          </p:nvSpPr>
          <p:spPr>
            <a:xfrm>
              <a:off x="4589178" y="1543683"/>
              <a:ext cx="814753" cy="338555"/>
            </a:xfrm>
            <a:prstGeom prst="rect">
              <a:avLst/>
            </a:prstGeom>
            <a:noFill/>
          </p:spPr>
          <p:txBody>
            <a:bodyPr wrap="none" rtlCol="0">
              <a:spAutoFit/>
            </a:bodyPr>
            <a:lstStyle/>
            <a:p>
              <a:r>
                <a:rPr lang="en-US" sz="1050" dirty="0">
                  <a:solidFill>
                    <a:srgbClr val="0000FF"/>
                  </a:solidFill>
                </a:rPr>
                <a:t>+MC-LR</a:t>
              </a:r>
            </a:p>
          </p:txBody>
        </p:sp>
        <p:sp>
          <p:nvSpPr>
            <p:cNvPr id="31" name="Rectangle 30"/>
            <p:cNvSpPr/>
            <p:nvPr/>
          </p:nvSpPr>
          <p:spPr>
            <a:xfrm>
              <a:off x="4464651" y="1490896"/>
              <a:ext cx="883464" cy="43386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xmlns="" val="14862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350" y="66775"/>
            <a:ext cx="7886700" cy="994172"/>
          </a:xfrm>
        </p:spPr>
        <p:txBody>
          <a:bodyPr>
            <a:normAutofit/>
          </a:bodyPr>
          <a:lstStyle/>
          <a:p>
            <a:r>
              <a:rPr lang="en-US" sz="2550" u="sng" dirty="0"/>
              <a:t>Ongoing Studies and Future Plans:</a:t>
            </a:r>
          </a:p>
        </p:txBody>
      </p:sp>
      <p:sp>
        <p:nvSpPr>
          <p:cNvPr id="3" name="Content Placeholder 2"/>
          <p:cNvSpPr>
            <a:spLocks noGrp="1"/>
          </p:cNvSpPr>
          <p:nvPr>
            <p:ph idx="1"/>
          </p:nvPr>
        </p:nvSpPr>
        <p:spPr>
          <a:xfrm>
            <a:off x="321831" y="916521"/>
            <a:ext cx="6345991" cy="3404636"/>
          </a:xfrm>
        </p:spPr>
        <p:txBody>
          <a:bodyPr>
            <a:normAutofit fontScale="62500" lnSpcReduction="20000"/>
          </a:bodyPr>
          <a:lstStyle/>
          <a:p>
            <a:pPr>
              <a:spcBef>
                <a:spcPts val="0"/>
              </a:spcBef>
              <a:spcAft>
                <a:spcPts val="2700"/>
              </a:spcAft>
            </a:pPr>
            <a:r>
              <a:rPr lang="en-US" dirty="0" smtClean="0"/>
              <a:t>Evaluating biofilm formation and MC-LR removal on powdered activated charcoal (PAC)</a:t>
            </a:r>
          </a:p>
          <a:p>
            <a:pPr>
              <a:spcBef>
                <a:spcPts val="0"/>
              </a:spcBef>
              <a:spcAft>
                <a:spcPts val="2700"/>
              </a:spcAft>
            </a:pPr>
            <a:r>
              <a:rPr lang="en-US" dirty="0" smtClean="0"/>
              <a:t>Laboratory-scale MC-LR water filtration</a:t>
            </a:r>
          </a:p>
          <a:p>
            <a:pPr>
              <a:spcBef>
                <a:spcPts val="0"/>
              </a:spcBef>
              <a:spcAft>
                <a:spcPts val="2700"/>
              </a:spcAft>
            </a:pPr>
            <a:r>
              <a:rPr lang="en-US" dirty="0" smtClean="0"/>
              <a:t>Work with City of Toledo Water Treatment Plant to develop </a:t>
            </a:r>
            <a:r>
              <a:rPr lang="en-US" dirty="0" err="1" smtClean="0"/>
              <a:t>biofilter</a:t>
            </a:r>
            <a:r>
              <a:rPr lang="en-US" dirty="0" smtClean="0"/>
              <a:t> feasibility plans</a:t>
            </a:r>
          </a:p>
          <a:p>
            <a:pPr>
              <a:spcBef>
                <a:spcPts val="0"/>
              </a:spcBef>
              <a:spcAft>
                <a:spcPts val="2700"/>
              </a:spcAft>
            </a:pPr>
            <a:r>
              <a:rPr lang="en-US" dirty="0" smtClean="0"/>
              <a:t>Second Round ODHE funding: Discover enzymes and pathways of MC-LR degradation</a:t>
            </a:r>
          </a:p>
          <a:p>
            <a:pPr>
              <a:spcBef>
                <a:spcPts val="0"/>
              </a:spcBef>
              <a:spcAft>
                <a:spcPts val="2700"/>
              </a:spcAft>
            </a:pPr>
            <a:endParaRPr lang="en-US" dirty="0"/>
          </a:p>
        </p:txBody>
      </p:sp>
      <p:pic>
        <p:nvPicPr>
          <p:cNvPr id="5" name="Picture 4" descr="Activated-Charcoal1.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34959" y="616317"/>
            <a:ext cx="1367655" cy="1025741"/>
          </a:xfrm>
          <a:prstGeom prst="rect">
            <a:avLst/>
          </a:prstGeom>
        </p:spPr>
      </p:pic>
      <p:pic>
        <p:nvPicPr>
          <p:cNvPr id="7" name="Picture 6" descr="k2-_498271df-5bf0-44d0-a679-d05bd4f31004.v2.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25035" y="1403990"/>
            <a:ext cx="889730" cy="889730"/>
          </a:xfrm>
          <a:prstGeom prst="rect">
            <a:avLst/>
          </a:prstGeom>
        </p:spPr>
      </p:pic>
      <p:pic>
        <p:nvPicPr>
          <p:cNvPr id="8" name="Picture 7" descr="n1treatment-7.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80824" y="2293720"/>
            <a:ext cx="1674328" cy="1113425"/>
          </a:xfrm>
          <a:prstGeom prst="rect">
            <a:avLst/>
          </a:prstGeom>
          <a:ln w="3175" cmpd="sng">
            <a:noFill/>
          </a:ln>
          <a:effectLst/>
        </p:spPr>
      </p:pic>
      <p:pic>
        <p:nvPicPr>
          <p:cNvPr id="9" name="Picture 8" descr="images.jpe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06768" y="3652588"/>
            <a:ext cx="670079" cy="980483"/>
          </a:xfrm>
          <a:prstGeom prst="rect">
            <a:avLst/>
          </a:prstGeom>
        </p:spPr>
      </p:pic>
      <p:pic>
        <p:nvPicPr>
          <p:cNvPr id="10" name="Picture 9" descr="pill.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13878" y="3681947"/>
            <a:ext cx="952487" cy="949312"/>
          </a:xfrm>
          <a:prstGeom prst="rect">
            <a:avLst/>
          </a:prstGeom>
        </p:spPr>
      </p:pic>
    </p:spTree>
    <p:extLst>
      <p:ext uri="{BB962C8B-B14F-4D97-AF65-F5344CB8AC3E}">
        <p14:creationId xmlns:p14="http://schemas.microsoft.com/office/powerpoint/2010/main" xmlns="" val="950390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39366" y="-3266245"/>
            <a:ext cx="2687768" cy="73012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39366" y="-2499768"/>
            <a:ext cx="2692331" cy="73012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39366" y="-1733291"/>
            <a:ext cx="2687768" cy="73012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39366" y="-945298"/>
            <a:ext cx="2692331" cy="73012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70786" y="-3266245"/>
            <a:ext cx="2801850" cy="73012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270786" y="-2532042"/>
            <a:ext cx="2687768" cy="73012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270786" y="-1797839"/>
            <a:ext cx="2687768" cy="730124"/>
          </a:xfrm>
          <a:prstGeom prst="rect">
            <a:avLst/>
          </a:prstGeom>
        </p:spPr>
      </p:pic>
      <p:sp>
        <p:nvSpPr>
          <p:cNvPr id="17" name="Content Placeholder 2"/>
          <p:cNvSpPr>
            <a:spLocks noGrp="1"/>
          </p:cNvSpPr>
          <p:nvPr>
            <p:ph idx="1"/>
          </p:nvPr>
        </p:nvSpPr>
        <p:spPr>
          <a:xfrm>
            <a:off x="389052" y="424353"/>
            <a:ext cx="2501153" cy="4080271"/>
          </a:xfrm>
        </p:spPr>
        <p:txBody>
          <a:bodyPr>
            <a:normAutofit fontScale="55000" lnSpcReduction="20000"/>
          </a:bodyPr>
          <a:lstStyle/>
          <a:p>
            <a:pPr marL="0" indent="0">
              <a:buNone/>
            </a:pPr>
            <a:r>
              <a:rPr lang="en-US" sz="3800" b="1" dirty="0" smtClean="0"/>
              <a:t>UT Colleges Leading Water Research Efforts:</a:t>
            </a:r>
          </a:p>
          <a:p>
            <a:pPr>
              <a:buBlip>
                <a:blip r:embed="rId9"/>
              </a:buBlip>
            </a:pPr>
            <a:r>
              <a:rPr lang="en-US" dirty="0" smtClean="0"/>
              <a:t>Law</a:t>
            </a:r>
          </a:p>
          <a:p>
            <a:pPr>
              <a:buBlip>
                <a:blip r:embed="rId9"/>
              </a:buBlip>
            </a:pPr>
            <a:r>
              <a:rPr lang="en-US" dirty="0" smtClean="0"/>
              <a:t>Business</a:t>
            </a:r>
          </a:p>
          <a:p>
            <a:pPr>
              <a:buBlip>
                <a:blip r:embed="rId9"/>
              </a:buBlip>
            </a:pPr>
            <a:r>
              <a:rPr lang="en-US" dirty="0" smtClean="0"/>
              <a:t>Engineering</a:t>
            </a:r>
          </a:p>
          <a:p>
            <a:pPr>
              <a:buBlip>
                <a:blip r:embed="rId9"/>
              </a:buBlip>
            </a:pPr>
            <a:r>
              <a:rPr lang="en-US" dirty="0" smtClean="0"/>
              <a:t>Natural Sciences &amp; Mathematics</a:t>
            </a:r>
          </a:p>
          <a:p>
            <a:pPr>
              <a:buBlip>
                <a:blip r:embed="rId9"/>
              </a:buBlip>
            </a:pPr>
            <a:r>
              <a:rPr lang="en-US" dirty="0" smtClean="0"/>
              <a:t>Languages, Literature &amp; Social Sciences</a:t>
            </a:r>
          </a:p>
          <a:p>
            <a:pPr>
              <a:buBlip>
                <a:blip r:embed="rId9"/>
              </a:buBlip>
            </a:pPr>
            <a:r>
              <a:rPr lang="en-US" dirty="0" smtClean="0"/>
              <a:t>Medicine</a:t>
            </a:r>
          </a:p>
          <a:p>
            <a:pPr>
              <a:buBlip>
                <a:blip r:embed="rId9"/>
              </a:buBlip>
            </a:pPr>
            <a:r>
              <a:rPr lang="en-US" dirty="0" smtClean="0"/>
              <a:t>Nursing</a:t>
            </a:r>
          </a:p>
        </p:txBody>
      </p:sp>
      <p:pic>
        <p:nvPicPr>
          <p:cNvPr id="7" name="Picture 6"/>
          <p:cNvPicPr>
            <a:picLocks noChangeAspect="1"/>
          </p:cNvPicPr>
          <p:nvPr/>
        </p:nvPicPr>
        <p:blipFill rotWithShape="1">
          <a:blip r:embed="rId10" cstate="print">
            <a:extLst>
              <a:ext uri="{28A0092B-C50C-407E-A947-70E740481C1C}">
                <a14:useLocalDpi xmlns:a14="http://schemas.microsoft.com/office/drawing/2010/main" xmlns="" val="0"/>
              </a:ext>
            </a:extLst>
          </a:blip>
          <a:srcRect/>
          <a:stretch/>
        </p:blipFill>
        <p:spPr>
          <a:xfrm>
            <a:off x="3610043" y="0"/>
            <a:ext cx="5354443" cy="4841263"/>
          </a:xfrm>
          <a:prstGeom prst="rect">
            <a:avLst/>
          </a:prstGeom>
        </p:spPr>
      </p:pic>
    </p:spTree>
    <p:extLst>
      <p:ext uri="{BB962C8B-B14F-4D97-AF65-F5344CB8AC3E}">
        <p14:creationId xmlns:p14="http://schemas.microsoft.com/office/powerpoint/2010/main" xmlns="" val="382697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914400"/>
            <a:ext cx="9144000" cy="3314700"/>
          </a:xfrm>
          <a:prstGeom prst="rect">
            <a:avLst/>
          </a:prstGeom>
        </p:spPr>
      </p:pic>
      <p:sp>
        <p:nvSpPr>
          <p:cNvPr id="3" name="Title 1"/>
          <p:cNvSpPr>
            <a:spLocks noGrp="1"/>
          </p:cNvSpPr>
          <p:nvPr>
            <p:ph type="title"/>
          </p:nvPr>
        </p:nvSpPr>
        <p:spPr>
          <a:xfrm>
            <a:off x="457200" y="205979"/>
            <a:ext cx="8229600" cy="857250"/>
          </a:xfrm>
        </p:spPr>
        <p:txBody>
          <a:bodyPr/>
          <a:lstStyle/>
          <a:p>
            <a:r>
              <a:rPr lang="en-US" dirty="0" smtClean="0"/>
              <a:t>Lake Erie Center </a:t>
            </a:r>
            <a:endParaRPr lang="en-US" dirty="0"/>
          </a:p>
        </p:txBody>
      </p:sp>
    </p:spTree>
    <p:extLst>
      <p:ext uri="{BB962C8B-B14F-4D97-AF65-F5344CB8AC3E}">
        <p14:creationId xmlns:p14="http://schemas.microsoft.com/office/powerpoint/2010/main" xmlns="" val="29470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457200" y="1063230"/>
            <a:ext cx="8229600" cy="2742099"/>
          </a:xfrm>
        </p:spPr>
        <p:txBody>
          <a:bodyPr>
            <a:normAutofit lnSpcReduction="10000"/>
          </a:bodyPr>
          <a:lstStyle/>
          <a:p>
            <a:pPr>
              <a:buBlip>
                <a:blip r:embed="rId3"/>
              </a:buBlip>
            </a:pPr>
            <a:r>
              <a:rPr lang="en-US" dirty="0" smtClean="0"/>
              <a:t>Blooms</a:t>
            </a:r>
          </a:p>
          <a:p>
            <a:pPr>
              <a:buBlip>
                <a:blip r:embed="rId3"/>
              </a:buBlip>
            </a:pPr>
            <a:r>
              <a:rPr lang="en-US" dirty="0" smtClean="0"/>
              <a:t>Great Lakes Ecology</a:t>
            </a:r>
          </a:p>
          <a:p>
            <a:pPr>
              <a:buBlip>
                <a:blip r:embed="rId3"/>
              </a:buBlip>
            </a:pPr>
            <a:r>
              <a:rPr lang="en-US" dirty="0" smtClean="0"/>
              <a:t>Watershed Modeling</a:t>
            </a:r>
          </a:p>
          <a:p>
            <a:pPr>
              <a:buBlip>
                <a:blip r:embed="rId3"/>
              </a:buBlip>
            </a:pPr>
            <a:r>
              <a:rPr lang="en-US" dirty="0" smtClean="0"/>
              <a:t>Remote Sensing/GIS</a:t>
            </a:r>
          </a:p>
          <a:p>
            <a:pPr>
              <a:buBlip>
                <a:blip r:embed="rId3"/>
              </a:buBlip>
            </a:pPr>
            <a:r>
              <a:rPr lang="en-US" dirty="0" smtClean="0"/>
              <a:t>Wetlands (natural and constructed)</a:t>
            </a:r>
            <a:endParaRPr lang="en-US" dirty="0"/>
          </a:p>
          <a:p>
            <a:pPr marL="0" indent="0">
              <a:buNone/>
            </a:pPr>
            <a:endParaRPr lang="en-US" dirty="0" smtClean="0"/>
          </a:p>
        </p:txBody>
      </p:sp>
      <p:sp>
        <p:nvSpPr>
          <p:cNvPr id="2" name="Title 1"/>
          <p:cNvSpPr>
            <a:spLocks noGrp="1"/>
          </p:cNvSpPr>
          <p:nvPr>
            <p:ph type="title"/>
          </p:nvPr>
        </p:nvSpPr>
        <p:spPr/>
        <p:txBody>
          <a:bodyPr>
            <a:normAutofit/>
          </a:bodyPr>
          <a:lstStyle/>
          <a:p>
            <a:r>
              <a:rPr lang="en-US" dirty="0"/>
              <a:t>Land Use and Water Quality</a:t>
            </a: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39366" y="-3266245"/>
            <a:ext cx="2687768" cy="73012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39366" y="-2499768"/>
            <a:ext cx="2692331" cy="73012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239366" y="-1733291"/>
            <a:ext cx="2687768" cy="73012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57200" y="3895643"/>
            <a:ext cx="2692331" cy="73012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437214" y="3895643"/>
            <a:ext cx="2801850" cy="730124"/>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270786" y="-2532042"/>
            <a:ext cx="2687768" cy="730124"/>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270786" y="-1797839"/>
            <a:ext cx="2687768" cy="730124"/>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779294" y="1153543"/>
            <a:ext cx="2121694" cy="2121694"/>
          </a:xfrm>
          <a:prstGeom prst="rect">
            <a:avLst/>
          </a:prstGeom>
        </p:spPr>
      </p:pic>
    </p:spTree>
    <p:extLst>
      <p:ext uri="{BB962C8B-B14F-4D97-AF65-F5344CB8AC3E}">
        <p14:creationId xmlns:p14="http://schemas.microsoft.com/office/powerpoint/2010/main" xmlns="" val="1131884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Fisheries, Aquaculture and Aquatic Habitat</a:t>
            </a: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39366" y="-3266245"/>
            <a:ext cx="2687768" cy="73012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39366" y="-2499768"/>
            <a:ext cx="2692331" cy="73012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39366" y="-1733291"/>
            <a:ext cx="2687768" cy="73012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7200" y="3895643"/>
            <a:ext cx="2692331" cy="73012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270786" y="-3266245"/>
            <a:ext cx="2801850" cy="73012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270786" y="-2532042"/>
            <a:ext cx="2687768" cy="73012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270786" y="-1797839"/>
            <a:ext cx="2687768" cy="730124"/>
          </a:xfrm>
          <a:prstGeom prst="rect">
            <a:avLst/>
          </a:prstGeom>
        </p:spPr>
      </p:pic>
      <p:sp>
        <p:nvSpPr>
          <p:cNvPr id="18" name="Content Placeholder 2"/>
          <p:cNvSpPr>
            <a:spLocks noGrp="1"/>
          </p:cNvSpPr>
          <p:nvPr>
            <p:ph idx="1"/>
          </p:nvPr>
        </p:nvSpPr>
        <p:spPr>
          <a:xfrm>
            <a:off x="457200" y="1301675"/>
            <a:ext cx="8229600" cy="2503654"/>
          </a:xfrm>
        </p:spPr>
        <p:txBody>
          <a:bodyPr>
            <a:normAutofit/>
          </a:bodyPr>
          <a:lstStyle/>
          <a:p>
            <a:pPr>
              <a:buBlip>
                <a:blip r:embed="rId10"/>
              </a:buBlip>
            </a:pPr>
            <a:r>
              <a:rPr lang="en-US" dirty="0" smtClean="0"/>
              <a:t>Habitat Health</a:t>
            </a:r>
          </a:p>
          <a:p>
            <a:pPr>
              <a:buBlip>
                <a:blip r:embed="rId10"/>
              </a:buBlip>
            </a:pPr>
            <a:r>
              <a:rPr lang="en-US" dirty="0" smtClean="0"/>
              <a:t>Fisheries and Aquaculture </a:t>
            </a:r>
          </a:p>
          <a:p>
            <a:pPr>
              <a:buBlip>
                <a:blip r:embed="rId10"/>
              </a:buBlip>
            </a:pPr>
            <a:r>
              <a:rPr lang="en-US" dirty="0" smtClean="0"/>
              <a:t>Fish diseases</a:t>
            </a:r>
          </a:p>
          <a:p>
            <a:pPr>
              <a:buBlip>
                <a:blip r:embed="rId10"/>
              </a:buBlip>
            </a:pPr>
            <a:r>
              <a:rPr lang="en-US" dirty="0" smtClean="0"/>
              <a:t>Invasive Species</a:t>
            </a:r>
            <a:endParaRPr lang="en-US" dirty="0"/>
          </a:p>
          <a:p>
            <a:pPr marL="0" indent="0">
              <a:buNone/>
            </a:pPr>
            <a:endParaRPr lang="en-US" dirty="0" smtClean="0"/>
          </a:p>
        </p:txBody>
      </p:sp>
      <p:pic>
        <p:nvPicPr>
          <p:cNvPr id="16" name="Picture 1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779294" y="1153543"/>
            <a:ext cx="2121694" cy="2121694"/>
          </a:xfrm>
          <a:prstGeom prst="rect">
            <a:avLst/>
          </a:prstGeom>
        </p:spPr>
      </p:pic>
    </p:spTree>
    <p:extLst>
      <p:ext uri="{BB962C8B-B14F-4D97-AF65-F5344CB8AC3E}">
        <p14:creationId xmlns:p14="http://schemas.microsoft.com/office/powerpoint/2010/main" xmlns="" val="915711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144</TotalTime>
  <Words>2936</Words>
  <Application>Microsoft Office PowerPoint</Application>
  <PresentationFormat>On-screen Show (16:9)</PresentationFormat>
  <Paragraphs>415</Paragraphs>
  <Slides>57</Slides>
  <Notes>14</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UT’s Response to the Water Crisis</vt:lpstr>
      <vt:lpstr>The Water Crisis</vt:lpstr>
      <vt:lpstr>UT Directly Affected</vt:lpstr>
      <vt:lpstr>UT Response</vt:lpstr>
      <vt:lpstr>UT Water Forum – Aug. 5, 2014</vt:lpstr>
      <vt:lpstr>Slide 6</vt:lpstr>
      <vt:lpstr>Lake Erie Center </vt:lpstr>
      <vt:lpstr>Land Use and Water Quality</vt:lpstr>
      <vt:lpstr>Fisheries, Aquaculture and Aquatic Habitat</vt:lpstr>
      <vt:lpstr>Water Treatment, Infrastructure, Testing, and Detection and Monitoring</vt:lpstr>
      <vt:lpstr>Policy, Economics, Law and Public Education</vt:lpstr>
      <vt:lpstr>Toxicity, Microbiology and Specific Health Concerns </vt:lpstr>
      <vt:lpstr>Co-Chaired Chancellor’s Higher Education Harmful Algal Bloom Research Initiative with OSU</vt:lpstr>
      <vt:lpstr>UT Water Research Projects Supported by the Ohio Department of Higher Education</vt:lpstr>
      <vt:lpstr>Summary</vt:lpstr>
      <vt:lpstr>UT’s Response to the Water Crisis</vt:lpstr>
      <vt:lpstr>HAB Detection, Mapping and Warning Network: Maumee Bay Area PI (Thomas Bridgeman, Assoc. Prof) Co-PI (Ricky Becker, Assoc. Prof)</vt:lpstr>
      <vt:lpstr>Slide 18</vt:lpstr>
      <vt:lpstr>Maumee Bay Water Quality Buoy </vt:lpstr>
      <vt:lpstr>Slide 20</vt:lpstr>
      <vt:lpstr>HAB Avoidance:  Vertical Movement of Harmful Algal Blooms in Lake Erie PI Thomas Bridgeman Co-I: Ricky Becker (UT)  George Bullerjahn, Mike McKay (BGSU)     Andrew Shepherd (Sinclair College)  Justin Chaffin (OSU)  Tim Davis, Steve Ruberg (NOAA-GLERL)  </vt:lpstr>
      <vt:lpstr>Slide 22</vt:lpstr>
      <vt:lpstr>Slide 23</vt:lpstr>
      <vt:lpstr>How quickly can target phosphorus reductions be met? Robust predictions from multiple watershed and lake models </vt:lpstr>
      <vt:lpstr>Objectives</vt:lpstr>
      <vt:lpstr>Objectives (Continued)</vt:lpstr>
      <vt:lpstr>    Investigation of Water Treatment Alternatives in the Removal of Microcystin-LR R/SDW-2-BOR   </vt:lpstr>
      <vt:lpstr>Slide 28</vt:lpstr>
      <vt:lpstr>Slide 29</vt:lpstr>
      <vt:lpstr>Slide 30</vt:lpstr>
      <vt:lpstr>Detection and Quantification of Microcystins by LC-MS PI: Dragan Isailovic, Associate Professor Department of Chemistry &amp; Biochemistry University of Toledo </vt:lpstr>
      <vt:lpstr>Project Objectives</vt:lpstr>
      <vt:lpstr>Progress to Date</vt:lpstr>
      <vt:lpstr>Evaluating Home Point-of-Use Reverse Osmosis Membrane Systems for Cyanotoxin Removal  Glenn Lipscomb, Professor and Chair, Chemical &amp; Environmental Eng. Youngwoo Seo, Associate Professor, Civil Eng.</vt:lpstr>
      <vt:lpstr>Project Objectives</vt:lpstr>
      <vt:lpstr>Progress to Date</vt:lpstr>
      <vt:lpstr>Lake Erie HABs Stakeholders Information Management Project Dr. Patrick Lawrence, Department of Geography and Planning Dr. Kevin Egan, Department of Economics</vt:lpstr>
      <vt:lpstr>Benefit-Cost Analysis of New Policy Options to Reduce Phosphorous Runoff from the Maumee River Watershed (MRW) </vt:lpstr>
      <vt:lpstr>Slide 39</vt:lpstr>
      <vt:lpstr>Remaining Questions and Future Work Plan</vt:lpstr>
      <vt:lpstr>Lake Erie HABs Information System</vt:lpstr>
      <vt:lpstr>Progress to Date</vt:lpstr>
      <vt:lpstr>Slide 43</vt:lpstr>
      <vt:lpstr>Remaining Questions and Future Work Plan</vt:lpstr>
      <vt:lpstr> Engagement of the Public Through Citizen Science: Maumee River Watershed Kevin Czajkowski, Carol Stepien, April Ames Funding Source: University of Toledo </vt:lpstr>
      <vt:lpstr>Slide 46</vt:lpstr>
      <vt:lpstr>Slide 47</vt:lpstr>
      <vt:lpstr>Focus Area 2:  Impact of Pre-Existing Liver Disease on Microcystin Hepatotoxicity  Steven T. Haller, PhD  Assistant Professor, Department of Medicine David J. Kennedy, PhD  Assistant Professor, Department of Medicine</vt:lpstr>
      <vt:lpstr>Slide 49</vt:lpstr>
      <vt:lpstr>Progress and Future Work:</vt:lpstr>
      <vt:lpstr>Focus Area 3:  Characterization of Recreational Exposures to Cyanotoxins in the Western Lake Erie Basin  April Ames, Michael Valigosky, Brian Fink, Barbara Saltzman Department of Public Health  Project Partner: Toledo-Lucas County Health Department</vt:lpstr>
      <vt:lpstr>Slide 52</vt:lpstr>
      <vt:lpstr>Focus Area 4:  Development of Microcystin Detoxifying Water Biofilters    Jason Huntley, Ph.D. Department of Medical Microbiology and Immunology</vt:lpstr>
      <vt:lpstr>Slide 54</vt:lpstr>
      <vt:lpstr>Slide 55</vt:lpstr>
      <vt:lpstr>Progress to Date:</vt:lpstr>
      <vt:lpstr>Ongoing Studies and Future Plans:</vt:lpstr>
    </vt:vector>
  </TitlesOfParts>
  <Company>The University of Tolefo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 Norton</dc:creator>
  <cp:lastModifiedBy>Sharon Dietrich</cp:lastModifiedBy>
  <cp:revision>61</cp:revision>
  <dcterms:created xsi:type="dcterms:W3CDTF">2016-04-27T14:30:43Z</dcterms:created>
  <dcterms:modified xsi:type="dcterms:W3CDTF">2016-06-22T13:48:17Z</dcterms:modified>
</cp:coreProperties>
</file>