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1"/>
  </p:notesMasterIdLst>
  <p:sldIdLst>
    <p:sldId id="256" r:id="rId2"/>
    <p:sldId id="337" r:id="rId3"/>
    <p:sldId id="341" r:id="rId4"/>
    <p:sldId id="342" r:id="rId5"/>
    <p:sldId id="375" r:id="rId6"/>
    <p:sldId id="340" r:id="rId7"/>
    <p:sldId id="376" r:id="rId8"/>
    <p:sldId id="344" r:id="rId9"/>
    <p:sldId id="346" r:id="rId10"/>
    <p:sldId id="349" r:id="rId11"/>
    <p:sldId id="347" r:id="rId12"/>
    <p:sldId id="378" r:id="rId13"/>
    <p:sldId id="379" r:id="rId14"/>
    <p:sldId id="365" r:id="rId15"/>
    <p:sldId id="382" r:id="rId16"/>
    <p:sldId id="363" r:id="rId17"/>
    <p:sldId id="362" r:id="rId18"/>
    <p:sldId id="334" r:id="rId19"/>
    <p:sldId id="351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CDFF"/>
    <a:srgbClr val="0099CC"/>
    <a:srgbClr val="996600"/>
    <a:srgbClr val="FFCC00"/>
    <a:srgbClr val="FFCC66"/>
    <a:srgbClr val="0080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4" autoAdjust="0"/>
    <p:restoredTop sz="92793" autoAdjust="0"/>
  </p:normalViewPr>
  <p:slideViewPr>
    <p:cSldViewPr>
      <p:cViewPr varScale="1">
        <p:scale>
          <a:sx n="40" d="100"/>
          <a:sy n="40" d="100"/>
        </p:scale>
        <p:origin x="-702" y="-108"/>
      </p:cViewPr>
      <p:guideLst>
        <p:guide orient="horz" pos="19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9496F333-07AD-664E-BB75-573B048B5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112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D69748-B69D-D345-8583-03F1900499F3}" type="slidenum">
              <a:rPr lang="en-US">
                <a:latin typeface="Arial" charset="0"/>
              </a:rPr>
              <a:pPr/>
              <a:t>1</a:t>
            </a:fld>
            <a:endParaRPr lang="en-US">
              <a:latin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AC305-9D08-E440-AA5D-B6244CA6DDAA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4582E2-EA1D-FE45-909F-3ED7CBFEC120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Mention summer blooms of diatoms,  taste and odor issues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932513-F7F8-054F-9942-86FCD257381B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We’ve always had all 3 but for some reason, MC has become the dominant BG and has recently produced large blooms in the lake.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AED6D7-E314-064A-9153-8F0048C5A8B9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10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375190-DCDF-4746-A270-8DA17BD2F688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Arial" pitchFamily="-107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Arial" pitchFamily="-107" charset="0"/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Arial" pitchFamily="-107" charset="0"/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Arial" pitchFamily="-107" charset="0"/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Arial" pitchFamily="-107" charset="0"/>
                  </a:endParaRPr>
                </a:p>
              </p:txBody>
            </p:sp>
          </p:grpSp>
        </p:grpSp>
      </p:grpSp>
      <p:sp>
        <p:nvSpPr>
          <p:cNvPr id="3590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90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657E5-AAD9-2C47-9F81-9E2174F46A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CAB5E-F577-BE4B-92B3-D9E48715D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BC5F4-19BF-7340-9A1B-B46C4A032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D59C7197-1657-CD4C-9985-DAD3F2DC3E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B5304-10BC-4044-A7B7-B0D83E7AE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FCD40-B8D2-3040-BFCE-84B82EA23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65AF0-724A-8848-9342-F2E0D63EA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8947F-E9CA-EE48-BCEF-08537F192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08DF8-3BEE-B440-8750-5CC046E35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C56B5-0A0E-144F-893C-583C8DE17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465E1-DF55-0F45-8FB4-541F3BEC5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49486-223B-4740-8460-50329D9C4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07" charset="0"/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3482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Arial" pitchFamily="-107" charset="0"/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3482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2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2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2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2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2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2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2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3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3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3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483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3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3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3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3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3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4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4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4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4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4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4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4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4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4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4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5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5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3485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5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5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5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5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5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5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6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6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6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6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6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6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6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6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6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6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3487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7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7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7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7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7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sp>
            <p:nvSpPr>
              <p:cNvPr id="3487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07" charset="0"/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3487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Arial" pitchFamily="-107" charset="0"/>
                  </a:endParaRPr>
                </a:p>
              </p:txBody>
            </p:sp>
            <p:sp>
              <p:nvSpPr>
                <p:cNvPr id="3488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Arial" pitchFamily="-107" charset="0"/>
                  </a:endParaRPr>
                </a:p>
              </p:txBody>
            </p:sp>
            <p:sp>
              <p:nvSpPr>
                <p:cNvPr id="3488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Arial" pitchFamily="-107" charset="0"/>
                  </a:endParaRPr>
                </a:p>
              </p:txBody>
            </p:sp>
            <p:sp>
              <p:nvSpPr>
                <p:cNvPr id="3488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Arial" pitchFamily="-107" charset="0"/>
                  </a:endParaRPr>
                </a:p>
              </p:txBody>
            </p:sp>
          </p:grpSp>
        </p:grpSp>
      </p:grpSp>
      <p:sp>
        <p:nvSpPr>
          <p:cNvPr id="3488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88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88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8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8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7" charset="0"/>
              </a:defRPr>
            </a:lvl1pPr>
          </a:lstStyle>
          <a:p>
            <a:pPr>
              <a:defRPr/>
            </a:pPr>
            <a:fld id="{C440007F-4664-1742-A03A-6F1F1C490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6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8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85800"/>
            <a:ext cx="7772400" cy="8985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hlink"/>
                </a:solidFill>
                <a:ea typeface="+mj-ea"/>
                <a:cs typeface="+mj-cs"/>
              </a:rPr>
              <a:t>Harmful Algal Blooms in Western Lake Erie</a:t>
            </a:r>
            <a:endParaRPr lang="en-US" sz="4000" dirty="0">
              <a:solidFill>
                <a:schemeClr val="hlink"/>
              </a:solidFill>
              <a:ea typeface="+mj-ea"/>
              <a:cs typeface="+mj-cs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1905000" y="1828800"/>
            <a:ext cx="5257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dirty="0" smtClean="0">
                <a:latin typeface="Arial" pitchFamily="-105" charset="0"/>
              </a:rPr>
              <a:t>T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</a:rPr>
              <a:t>homas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</a:rPr>
              <a:t>Bridgeman, University of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</a:rPr>
              <a:t>Toledo</a:t>
            </a:r>
          </a:p>
          <a:p>
            <a:pPr algn="ctr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</a:rPr>
              <a:t>March 16, 2012</a:t>
            </a:r>
          </a:p>
          <a:p>
            <a:pPr>
              <a:defRPr/>
            </a:pP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pitchFamily="-105" charset="0"/>
            </a:endParaRPr>
          </a:p>
          <a:p>
            <a:pPr>
              <a:defRPr/>
            </a:pP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-105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-105" charset="2"/>
              <a:buChar char="Ø"/>
              <a:defRPr/>
            </a:pP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-105" charset="0"/>
            </a:endParaRPr>
          </a:p>
        </p:txBody>
      </p:sp>
      <p:pic>
        <p:nvPicPr>
          <p:cNvPr id="14340" name="Picture 94" descr="http://www.acj-associates.com/images/US%20epa%20ima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34400" y="29168725"/>
            <a:ext cx="35814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94" descr="http://www.acj-associates.com/images/US%20epa%20ima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86800" y="29321125"/>
            <a:ext cx="35814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94" descr="http://www.acj-associates.com/images/US%20epa%20ima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39200" y="29473525"/>
            <a:ext cx="35814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94" descr="http://www.acj-associates.com/images/US%20epa%20ima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891200" y="26879550"/>
            <a:ext cx="63246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5715000"/>
            <a:ext cx="990600" cy="82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5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872400" y="1141413"/>
            <a:ext cx="3810000" cy="381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5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024800" y="1293813"/>
            <a:ext cx="3810000" cy="381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" y="5638800"/>
            <a:ext cx="990600" cy="83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57600" y="5867400"/>
            <a:ext cx="1847850" cy="598488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3" name="Picture 12" descr="sg_logo"/>
          <p:cNvPicPr>
            <a:picLocks noChangeAspect="1" noChangeArrowheads="1"/>
          </p:cNvPicPr>
          <p:nvPr/>
        </p:nvPicPr>
        <p:blipFill>
          <a:blip r:embed="rId10"/>
          <a:srcRect l="17641" t="18123" r="21600" b="34775"/>
          <a:stretch>
            <a:fillRect/>
          </a:stretch>
        </p:blipFill>
        <p:spPr bwMode="auto">
          <a:xfrm>
            <a:off x="2209800" y="5867400"/>
            <a:ext cx="990600" cy="563922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4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924800" y="5715000"/>
            <a:ext cx="99536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8800" y="5715000"/>
            <a:ext cx="1007816" cy="8196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2347913" y="4862513"/>
            <a:ext cx="160337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b="0"/>
          </a:p>
          <a:p>
            <a:pPr hangingPunct="0"/>
            <a:endParaRPr lang="en-US" b="0"/>
          </a:p>
        </p:txBody>
      </p:sp>
      <p:pic>
        <p:nvPicPr>
          <p:cNvPr id="39939" name="Picture 6" descr="microcystis bloom 2003 m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219200"/>
            <a:ext cx="7272338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7475" y="1360488"/>
            <a:ext cx="2206625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75" name="Rectangle 7"/>
          <p:cNvSpPr>
            <a:spLocks noChangeArrowheads="1"/>
          </p:cNvSpPr>
          <p:nvPr/>
        </p:nvSpPr>
        <p:spPr bwMode="auto">
          <a:xfrm>
            <a:off x="1427163" y="0"/>
            <a:ext cx="56515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Microcystis</a:t>
            </a:r>
            <a:r>
              <a:rPr lang="en-US" sz="40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 bloom</a:t>
            </a:r>
          </a:p>
          <a:p>
            <a:pPr algn="ctr">
              <a:defRPr/>
            </a:pPr>
            <a:r>
              <a:rPr lang="en-US" sz="40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August 2003</a:t>
            </a:r>
          </a:p>
        </p:txBody>
      </p:sp>
      <p:sp>
        <p:nvSpPr>
          <p:cNvPr id="211976" name="AutoShape 8"/>
          <p:cNvSpPr>
            <a:spLocks noChangeArrowheads="1"/>
          </p:cNvSpPr>
          <p:nvPr/>
        </p:nvSpPr>
        <p:spPr bwMode="auto">
          <a:xfrm>
            <a:off x="2908300" y="4206875"/>
            <a:ext cx="403225" cy="466725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11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2200" y="4699000"/>
            <a:ext cx="36703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+mn-ea"/>
                <a:cs typeface="+mn-cs"/>
              </a:rPr>
              <a:t>Toledo Water Intake</a:t>
            </a:r>
          </a:p>
        </p:txBody>
      </p:sp>
      <p:sp>
        <p:nvSpPr>
          <p:cNvPr id="8" name="Right Arrow 7"/>
          <p:cNvSpPr/>
          <p:nvPr/>
        </p:nvSpPr>
        <p:spPr bwMode="auto">
          <a:xfrm rot="13301741">
            <a:off x="3289300" y="4610100"/>
            <a:ext cx="469900" cy="2413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1" charset="0"/>
              <a:ea typeface="+mn-ea"/>
              <a:cs typeface="+mn-cs"/>
            </a:endParaRPr>
          </a:p>
        </p:txBody>
      </p:sp>
      <p:sp>
        <p:nvSpPr>
          <p:cNvPr id="39945" name="TextBox 8"/>
          <p:cNvSpPr txBox="1">
            <a:spLocks noChangeArrowheads="1"/>
          </p:cNvSpPr>
          <p:nvPr/>
        </p:nvSpPr>
        <p:spPr bwMode="auto">
          <a:xfrm>
            <a:off x="838200" y="6172200"/>
            <a:ext cx="118494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 dirty="0" err="1" smtClean="0">
                <a:solidFill>
                  <a:srgbClr val="000000"/>
                </a:solidFill>
              </a:rPr>
              <a:t>OhioView</a:t>
            </a:r>
            <a:endParaRPr lang="en-US" b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1489075" y="220663"/>
            <a:ext cx="616743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Why should we care?</a:t>
            </a:r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633413" y="1168400"/>
            <a:ext cx="8051800" cy="646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b="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rPr>
              <a:t>Harmful Algal Blooms</a:t>
            </a:r>
            <a:r>
              <a:rPr lang="en-US" sz="3200" b="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rPr>
              <a:t> produce toxins</a:t>
            </a:r>
            <a:endParaRPr lang="en-US" sz="3200" b="0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ＭＳ Ｐゴシック" pitchFamily="-109" charset="-128"/>
              <a:cs typeface="ＭＳ Ｐゴシック" pitchFamily="-109" charset="-128"/>
            </a:endParaRPr>
          </a:p>
          <a:p>
            <a:pPr lvl="1">
              <a:buFont typeface="Arial" pitchFamily="-109" charset="0"/>
              <a:buChar char="•"/>
              <a:defRPr/>
            </a:pPr>
            <a:r>
              <a:rPr lang="en-US" sz="2800" b="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rPr>
              <a:t>Microcystis </a:t>
            </a:r>
            <a:r>
              <a:rPr lang="en-US" sz="28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rPr>
              <a:t>produces </a:t>
            </a:r>
            <a:r>
              <a:rPr lang="en-US" sz="2800" b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rPr>
              <a:t>microcystin</a:t>
            </a:r>
            <a:endParaRPr lang="en-US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ＭＳ Ｐゴシック" pitchFamily="-109" charset="-128"/>
              <a:cs typeface="ＭＳ Ｐゴシック" pitchFamily="-109" charset="-128"/>
            </a:endParaRPr>
          </a:p>
          <a:p>
            <a:pPr lvl="2">
              <a:buFont typeface="Arial" pitchFamily="-109" charset="0"/>
              <a:buChar char="•"/>
              <a:defRPr/>
            </a:pPr>
            <a:r>
              <a:rPr lang="en-US" sz="24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rPr>
              <a:t>Fatal poisonings in Brazil 1988, 1996</a:t>
            </a:r>
          </a:p>
          <a:p>
            <a:pPr lvl="2">
              <a:buFont typeface="Arial" pitchFamily="-109" charset="0"/>
              <a:buChar char="•"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rPr>
              <a:t>Pets poisoned in the USA</a:t>
            </a:r>
          </a:p>
          <a:p>
            <a:pPr lvl="1">
              <a:buFont typeface="Arial" pitchFamily="-109" charset="0"/>
              <a:buChar char="•"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Rotten smell, fouled beaches – public perception of lake as polluted.</a:t>
            </a:r>
          </a:p>
          <a:p>
            <a:pPr lvl="1">
              <a:buFont typeface="Arial" pitchFamily="-109" charset="0"/>
              <a:buChar char="•"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Contribute to central basin Dead Zone</a:t>
            </a:r>
          </a:p>
          <a:p>
            <a:pPr lvl="1">
              <a:buFont typeface="Arial" pitchFamily="-109" charset="0"/>
              <a:buChar char="•"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Economic cost, additional $3K-$4K/day water treatment</a:t>
            </a:r>
          </a:p>
          <a:p>
            <a:pPr lvl="1">
              <a:buFont typeface="Arial" pitchFamily="-109" charset="0"/>
              <a:buChar char="•"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Harmful to sport fish recruitment ($1B fishery)</a:t>
            </a:r>
          </a:p>
          <a:p>
            <a:pPr lvl="2">
              <a:buFont typeface="Arial" pitchFamily="-109" charset="0"/>
              <a:buChar char="•"/>
              <a:defRPr/>
            </a:pPr>
            <a:endParaRPr lang="en-US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9" charset="0"/>
            </a:endParaRPr>
          </a:p>
          <a:p>
            <a:pPr lvl="2">
              <a:buFont typeface="Arial" pitchFamily="-109" charset="0"/>
              <a:buChar char="•"/>
              <a:defRPr/>
            </a:pPr>
            <a:endParaRPr lang="en-US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9" charset="0"/>
            </a:endParaRPr>
          </a:p>
          <a:p>
            <a:pPr lvl="2">
              <a:buFont typeface="Arial" pitchFamily="-109" charset="0"/>
              <a:buChar char="•"/>
              <a:defRPr/>
            </a:pPr>
            <a:endParaRPr lang="en-US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lvl="2">
              <a:buFont typeface="Arial" pitchFamily="-109" charset="0"/>
              <a:buChar char="•"/>
              <a:defRPr/>
            </a:pPr>
            <a:endParaRPr lang="en-US" sz="2400" b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lvl="1">
              <a:buFont typeface="Arial" pitchFamily="-109" charset="0"/>
              <a:buChar char="•"/>
              <a:defRPr/>
            </a:pPr>
            <a:endParaRPr lang="en-US" sz="3200" b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>
              <a:defRPr/>
            </a:pPr>
            <a:endParaRPr lang="en-US" sz="1200" b="0" dirty="0" smtClean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>
              <a:defRPr/>
            </a:pPr>
            <a:r>
              <a:rPr lang="en-US" b="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endParaRPr lang="en-US" sz="3600" b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7" name="Picture 2" descr="P9140205.JPG"/>
          <p:cNvPicPr>
            <a:picLocks noChangeAspect="1"/>
          </p:cNvPicPr>
          <p:nvPr/>
        </p:nvPicPr>
        <p:blipFill>
          <a:blip r:embed="rId4"/>
          <a:srcRect l="33475" t="25620" b="9917"/>
          <a:stretch>
            <a:fillRect/>
          </a:stretch>
        </p:blipFill>
        <p:spPr bwMode="auto">
          <a:xfrm>
            <a:off x="6629400" y="5181600"/>
            <a:ext cx="2116137" cy="15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475" y="2766633"/>
            <a:ext cx="3068525" cy="4091367"/>
          </a:xfrm>
          <a:prstGeom prst="rect">
            <a:avLst/>
          </a:prstGeom>
        </p:spPr>
      </p:pic>
      <p:graphicFrame>
        <p:nvGraphicFramePr>
          <p:cNvPr id="35858" name="Object 1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0" y="3594100"/>
          <a:ext cx="5257800" cy="326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6" name="Bitmap Image" r:id="rId4" imgW="4860952" imgH="3017782" progId="">
                  <p:embed/>
                </p:oleObj>
              </mc:Choice>
              <mc:Fallback>
                <p:oleObj name="Bitmap Image" r:id="rId4" imgW="4860952" imgH="3017782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94100"/>
                        <a:ext cx="5257800" cy="326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Methods (2002-2011)</a:t>
            </a:r>
            <a:endParaRPr lang="en-US" dirty="0"/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429000" cy="198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6 sites sampled biweekly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112 um mesh plankton net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Nutrients</a:t>
            </a:r>
          </a:p>
        </p:txBody>
      </p:sp>
      <p:graphicFrame>
        <p:nvGraphicFramePr>
          <p:cNvPr id="35846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886200" y="1405351"/>
          <a:ext cx="3629025" cy="272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7" name="Bitmap Image" r:id="rId6" imgW="4877223" imgH="3657917" progId="">
                  <p:embed/>
                </p:oleObj>
              </mc:Choice>
              <mc:Fallback>
                <p:oleObj name="Bitmap Image" r:id="rId6" imgW="4877223" imgH="3657917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1405351"/>
                        <a:ext cx="3629025" cy="2722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4191000" y="5562600"/>
            <a:ext cx="11525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b="1">
                <a:solidFill>
                  <a:srgbClr val="FF3300"/>
                </a:solidFill>
              </a:rPr>
              <a:t>West Sister</a:t>
            </a:r>
          </a:p>
          <a:p>
            <a:pPr eaLnBrk="1" hangingPunct="1"/>
            <a:r>
              <a:rPr lang="en-US" sz="1400" b="1">
                <a:solidFill>
                  <a:srgbClr val="FF3300"/>
                </a:solidFill>
              </a:rPr>
              <a:t> Island</a:t>
            </a:r>
          </a:p>
        </p:txBody>
      </p:sp>
      <p:sp>
        <p:nvSpPr>
          <p:cNvPr id="35857" name="Text Box 17"/>
          <p:cNvSpPr txBox="1">
            <a:spLocks noChangeArrowheads="1"/>
          </p:cNvSpPr>
          <p:nvPr/>
        </p:nvSpPr>
        <p:spPr bwMode="auto">
          <a:xfrm>
            <a:off x="838200" y="5715000"/>
            <a:ext cx="1271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b="1">
                <a:solidFill>
                  <a:srgbClr val="FF3300"/>
                </a:solidFill>
              </a:rPr>
              <a:t>Maumee Bay</a:t>
            </a:r>
          </a:p>
        </p:txBody>
      </p:sp>
      <p:sp>
        <p:nvSpPr>
          <p:cNvPr id="35860" name="Oval 20"/>
          <p:cNvSpPr>
            <a:spLocks noChangeArrowheads="1"/>
          </p:cNvSpPr>
          <p:nvPr/>
        </p:nvSpPr>
        <p:spPr bwMode="auto">
          <a:xfrm>
            <a:off x="1752600" y="46482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1" name="Oval 21"/>
          <p:cNvSpPr>
            <a:spLocks noChangeArrowheads="1"/>
          </p:cNvSpPr>
          <p:nvPr/>
        </p:nvSpPr>
        <p:spPr bwMode="auto">
          <a:xfrm>
            <a:off x="3733800" y="41910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2" name="Oval 22"/>
          <p:cNvSpPr>
            <a:spLocks noChangeArrowheads="1"/>
          </p:cNvSpPr>
          <p:nvPr/>
        </p:nvSpPr>
        <p:spPr bwMode="auto">
          <a:xfrm>
            <a:off x="4648200" y="52578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2438400" y="54864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4" name="Oval 24"/>
          <p:cNvSpPr>
            <a:spLocks noChangeArrowheads="1"/>
          </p:cNvSpPr>
          <p:nvPr/>
        </p:nvSpPr>
        <p:spPr bwMode="auto">
          <a:xfrm>
            <a:off x="1219200" y="54102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5" name="Oval 25"/>
          <p:cNvSpPr>
            <a:spLocks noChangeArrowheads="1"/>
          </p:cNvSpPr>
          <p:nvPr/>
        </p:nvSpPr>
        <p:spPr bwMode="auto">
          <a:xfrm>
            <a:off x="609600" y="57912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21" y="1059313"/>
            <a:ext cx="7604710" cy="5566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6152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dirty="0"/>
              <a:t>Annual estimate of </a:t>
            </a:r>
            <a:r>
              <a:rPr lang="en-US" i="1" dirty="0"/>
              <a:t>Microcystis</a:t>
            </a:r>
          </a:p>
        </p:txBody>
      </p:sp>
      <p:sp>
        <p:nvSpPr>
          <p:cNvPr id="5" name="Freeform 4"/>
          <p:cNvSpPr/>
          <p:nvPr/>
        </p:nvSpPr>
        <p:spPr bwMode="auto">
          <a:xfrm>
            <a:off x="4631267" y="5290476"/>
            <a:ext cx="3532858" cy="517657"/>
          </a:xfrm>
          <a:custGeom>
            <a:avLst/>
            <a:gdLst>
              <a:gd name="connsiteX0" fmla="*/ 0 w 3532858"/>
              <a:gd name="connsiteY0" fmla="*/ 517657 h 517657"/>
              <a:gd name="connsiteX1" fmla="*/ 262466 w 3532858"/>
              <a:gd name="connsiteY1" fmla="*/ 509191 h 517657"/>
              <a:gd name="connsiteX2" fmla="*/ 347133 w 3532858"/>
              <a:gd name="connsiteY2" fmla="*/ 492257 h 517657"/>
              <a:gd name="connsiteX3" fmla="*/ 389466 w 3532858"/>
              <a:gd name="connsiteY3" fmla="*/ 483791 h 517657"/>
              <a:gd name="connsiteX4" fmla="*/ 711200 w 3532858"/>
              <a:gd name="connsiteY4" fmla="*/ 475324 h 517657"/>
              <a:gd name="connsiteX5" fmla="*/ 948266 w 3532858"/>
              <a:gd name="connsiteY5" fmla="*/ 458391 h 517657"/>
              <a:gd name="connsiteX6" fmla="*/ 999066 w 3532858"/>
              <a:gd name="connsiteY6" fmla="*/ 441457 h 517657"/>
              <a:gd name="connsiteX7" fmla="*/ 1016000 w 3532858"/>
              <a:gd name="connsiteY7" fmla="*/ 424524 h 517657"/>
              <a:gd name="connsiteX8" fmla="*/ 1066800 w 3532858"/>
              <a:gd name="connsiteY8" fmla="*/ 407591 h 517657"/>
              <a:gd name="connsiteX9" fmla="*/ 1092200 w 3532858"/>
              <a:gd name="connsiteY9" fmla="*/ 399124 h 517657"/>
              <a:gd name="connsiteX10" fmla="*/ 1117600 w 3532858"/>
              <a:gd name="connsiteY10" fmla="*/ 382191 h 517657"/>
              <a:gd name="connsiteX11" fmla="*/ 1134533 w 3532858"/>
              <a:gd name="connsiteY11" fmla="*/ 365257 h 517657"/>
              <a:gd name="connsiteX12" fmla="*/ 1185333 w 3532858"/>
              <a:gd name="connsiteY12" fmla="*/ 331391 h 517657"/>
              <a:gd name="connsiteX13" fmla="*/ 1227666 w 3532858"/>
              <a:gd name="connsiteY13" fmla="*/ 305991 h 517657"/>
              <a:gd name="connsiteX14" fmla="*/ 1244600 w 3532858"/>
              <a:gd name="connsiteY14" fmla="*/ 289057 h 517657"/>
              <a:gd name="connsiteX15" fmla="*/ 1270000 w 3532858"/>
              <a:gd name="connsiteY15" fmla="*/ 280591 h 517657"/>
              <a:gd name="connsiteX16" fmla="*/ 1278466 w 3532858"/>
              <a:gd name="connsiteY16" fmla="*/ 255191 h 517657"/>
              <a:gd name="connsiteX17" fmla="*/ 1303866 w 3532858"/>
              <a:gd name="connsiteY17" fmla="*/ 238257 h 517657"/>
              <a:gd name="connsiteX18" fmla="*/ 1320800 w 3532858"/>
              <a:gd name="connsiteY18" fmla="*/ 221324 h 517657"/>
              <a:gd name="connsiteX19" fmla="*/ 1346200 w 3532858"/>
              <a:gd name="connsiteY19" fmla="*/ 212857 h 517657"/>
              <a:gd name="connsiteX20" fmla="*/ 1397000 w 3532858"/>
              <a:gd name="connsiteY20" fmla="*/ 178991 h 517657"/>
              <a:gd name="connsiteX21" fmla="*/ 1473200 w 3532858"/>
              <a:gd name="connsiteY21" fmla="*/ 145124 h 517657"/>
              <a:gd name="connsiteX22" fmla="*/ 1481666 w 3532858"/>
              <a:gd name="connsiteY22" fmla="*/ 119724 h 517657"/>
              <a:gd name="connsiteX23" fmla="*/ 1532466 w 3532858"/>
              <a:gd name="connsiteY23" fmla="*/ 94324 h 517657"/>
              <a:gd name="connsiteX24" fmla="*/ 1557866 w 3532858"/>
              <a:gd name="connsiteY24" fmla="*/ 77391 h 517657"/>
              <a:gd name="connsiteX25" fmla="*/ 1574800 w 3532858"/>
              <a:gd name="connsiteY25" fmla="*/ 60457 h 517657"/>
              <a:gd name="connsiteX26" fmla="*/ 1651000 w 3532858"/>
              <a:gd name="connsiteY26" fmla="*/ 26591 h 517657"/>
              <a:gd name="connsiteX27" fmla="*/ 1701800 w 3532858"/>
              <a:gd name="connsiteY27" fmla="*/ 35057 h 517657"/>
              <a:gd name="connsiteX28" fmla="*/ 1761066 w 3532858"/>
              <a:gd name="connsiteY28" fmla="*/ 51991 h 517657"/>
              <a:gd name="connsiteX29" fmla="*/ 1778000 w 3532858"/>
              <a:gd name="connsiteY29" fmla="*/ 68924 h 517657"/>
              <a:gd name="connsiteX30" fmla="*/ 1828800 w 3532858"/>
              <a:gd name="connsiteY30" fmla="*/ 85857 h 517657"/>
              <a:gd name="connsiteX31" fmla="*/ 1896533 w 3532858"/>
              <a:gd name="connsiteY31" fmla="*/ 119724 h 517657"/>
              <a:gd name="connsiteX32" fmla="*/ 1921933 w 3532858"/>
              <a:gd name="connsiteY32" fmla="*/ 128191 h 517657"/>
              <a:gd name="connsiteX33" fmla="*/ 1947333 w 3532858"/>
              <a:gd name="connsiteY33" fmla="*/ 136657 h 517657"/>
              <a:gd name="connsiteX34" fmla="*/ 1989666 w 3532858"/>
              <a:gd name="connsiteY34" fmla="*/ 162057 h 517657"/>
              <a:gd name="connsiteX35" fmla="*/ 2006600 w 3532858"/>
              <a:gd name="connsiteY35" fmla="*/ 178991 h 517657"/>
              <a:gd name="connsiteX36" fmla="*/ 2032000 w 3532858"/>
              <a:gd name="connsiteY36" fmla="*/ 195924 h 517657"/>
              <a:gd name="connsiteX37" fmla="*/ 2040466 w 3532858"/>
              <a:gd name="connsiteY37" fmla="*/ 221324 h 517657"/>
              <a:gd name="connsiteX38" fmla="*/ 2065866 w 3532858"/>
              <a:gd name="connsiteY38" fmla="*/ 229791 h 517657"/>
              <a:gd name="connsiteX39" fmla="*/ 2226733 w 3532858"/>
              <a:gd name="connsiteY39" fmla="*/ 238257 h 517657"/>
              <a:gd name="connsiteX40" fmla="*/ 2463800 w 3532858"/>
              <a:gd name="connsiteY40" fmla="*/ 238257 h 517657"/>
              <a:gd name="connsiteX41" fmla="*/ 2709333 w 3532858"/>
              <a:gd name="connsiteY41" fmla="*/ 246724 h 517657"/>
              <a:gd name="connsiteX42" fmla="*/ 2743200 w 3532858"/>
              <a:gd name="connsiteY42" fmla="*/ 255191 h 517657"/>
              <a:gd name="connsiteX43" fmla="*/ 2768600 w 3532858"/>
              <a:gd name="connsiteY43" fmla="*/ 272124 h 517657"/>
              <a:gd name="connsiteX44" fmla="*/ 2853266 w 3532858"/>
              <a:gd name="connsiteY44" fmla="*/ 280591 h 517657"/>
              <a:gd name="connsiteX45" fmla="*/ 2895600 w 3532858"/>
              <a:gd name="connsiteY45" fmla="*/ 289057 h 517657"/>
              <a:gd name="connsiteX46" fmla="*/ 3056466 w 3532858"/>
              <a:gd name="connsiteY46" fmla="*/ 305991 h 517657"/>
              <a:gd name="connsiteX47" fmla="*/ 3124200 w 3532858"/>
              <a:gd name="connsiteY47" fmla="*/ 322924 h 517657"/>
              <a:gd name="connsiteX48" fmla="*/ 3158066 w 3532858"/>
              <a:gd name="connsiteY48" fmla="*/ 331391 h 517657"/>
              <a:gd name="connsiteX49" fmla="*/ 3183466 w 3532858"/>
              <a:gd name="connsiteY49" fmla="*/ 339857 h 517657"/>
              <a:gd name="connsiteX50" fmla="*/ 3251200 w 3532858"/>
              <a:gd name="connsiteY50" fmla="*/ 356791 h 517657"/>
              <a:gd name="connsiteX51" fmla="*/ 3318933 w 3532858"/>
              <a:gd name="connsiteY51" fmla="*/ 382191 h 517657"/>
              <a:gd name="connsiteX52" fmla="*/ 3369733 w 3532858"/>
              <a:gd name="connsiteY52" fmla="*/ 399124 h 517657"/>
              <a:gd name="connsiteX53" fmla="*/ 3420533 w 3532858"/>
              <a:gd name="connsiteY53" fmla="*/ 416057 h 517657"/>
              <a:gd name="connsiteX54" fmla="*/ 3445933 w 3532858"/>
              <a:gd name="connsiteY54" fmla="*/ 424524 h 517657"/>
              <a:gd name="connsiteX55" fmla="*/ 3471333 w 3532858"/>
              <a:gd name="connsiteY55" fmla="*/ 432991 h 517657"/>
              <a:gd name="connsiteX56" fmla="*/ 3496733 w 3532858"/>
              <a:gd name="connsiteY56" fmla="*/ 449924 h 517657"/>
              <a:gd name="connsiteX57" fmla="*/ 3530600 w 3532858"/>
              <a:gd name="connsiteY57" fmla="*/ 466857 h 517657"/>
              <a:gd name="connsiteX58" fmla="*/ 3530600 w 3532858"/>
              <a:gd name="connsiteY58" fmla="*/ 475324 h 51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532858" h="517657">
                <a:moveTo>
                  <a:pt x="0" y="517657"/>
                </a:moveTo>
                <a:cubicBezTo>
                  <a:pt x="87489" y="514835"/>
                  <a:pt x="175059" y="513916"/>
                  <a:pt x="262466" y="509191"/>
                </a:cubicBezTo>
                <a:cubicBezTo>
                  <a:pt x="295353" y="507413"/>
                  <a:pt x="316534" y="499057"/>
                  <a:pt x="347133" y="492257"/>
                </a:cubicBezTo>
                <a:cubicBezTo>
                  <a:pt x="361181" y="489135"/>
                  <a:pt x="375091" y="484460"/>
                  <a:pt x="389466" y="483791"/>
                </a:cubicBezTo>
                <a:cubicBezTo>
                  <a:pt x="496632" y="478807"/>
                  <a:pt x="603955" y="478146"/>
                  <a:pt x="711200" y="475324"/>
                </a:cubicBezTo>
                <a:cubicBezTo>
                  <a:pt x="790222" y="469680"/>
                  <a:pt x="869585" y="467648"/>
                  <a:pt x="948266" y="458391"/>
                </a:cubicBezTo>
                <a:cubicBezTo>
                  <a:pt x="965993" y="456305"/>
                  <a:pt x="999066" y="441457"/>
                  <a:pt x="999066" y="441457"/>
                </a:cubicBezTo>
                <a:cubicBezTo>
                  <a:pt x="1004711" y="435813"/>
                  <a:pt x="1008860" y="428094"/>
                  <a:pt x="1016000" y="424524"/>
                </a:cubicBezTo>
                <a:cubicBezTo>
                  <a:pt x="1031965" y="416542"/>
                  <a:pt x="1049867" y="413235"/>
                  <a:pt x="1066800" y="407591"/>
                </a:cubicBezTo>
                <a:cubicBezTo>
                  <a:pt x="1075267" y="404769"/>
                  <a:pt x="1084774" y="404074"/>
                  <a:pt x="1092200" y="399124"/>
                </a:cubicBezTo>
                <a:cubicBezTo>
                  <a:pt x="1100667" y="393480"/>
                  <a:pt x="1109654" y="388548"/>
                  <a:pt x="1117600" y="382191"/>
                </a:cubicBezTo>
                <a:cubicBezTo>
                  <a:pt x="1123833" y="377204"/>
                  <a:pt x="1128147" y="370047"/>
                  <a:pt x="1134533" y="365257"/>
                </a:cubicBezTo>
                <a:cubicBezTo>
                  <a:pt x="1150814" y="353046"/>
                  <a:pt x="1170943" y="345782"/>
                  <a:pt x="1185333" y="331391"/>
                </a:cubicBezTo>
                <a:cubicBezTo>
                  <a:pt x="1208576" y="308146"/>
                  <a:pt x="1194693" y="316981"/>
                  <a:pt x="1227666" y="305991"/>
                </a:cubicBezTo>
                <a:cubicBezTo>
                  <a:pt x="1233311" y="300346"/>
                  <a:pt x="1237755" y="293164"/>
                  <a:pt x="1244600" y="289057"/>
                </a:cubicBezTo>
                <a:cubicBezTo>
                  <a:pt x="1252253" y="284465"/>
                  <a:pt x="1263689" y="286902"/>
                  <a:pt x="1270000" y="280591"/>
                </a:cubicBezTo>
                <a:cubicBezTo>
                  <a:pt x="1276311" y="274280"/>
                  <a:pt x="1272891" y="262160"/>
                  <a:pt x="1278466" y="255191"/>
                </a:cubicBezTo>
                <a:cubicBezTo>
                  <a:pt x="1284823" y="247245"/>
                  <a:pt x="1295920" y="244614"/>
                  <a:pt x="1303866" y="238257"/>
                </a:cubicBezTo>
                <a:cubicBezTo>
                  <a:pt x="1310099" y="233270"/>
                  <a:pt x="1313955" y="225431"/>
                  <a:pt x="1320800" y="221324"/>
                </a:cubicBezTo>
                <a:cubicBezTo>
                  <a:pt x="1328453" y="216732"/>
                  <a:pt x="1338398" y="217191"/>
                  <a:pt x="1346200" y="212857"/>
                </a:cubicBezTo>
                <a:cubicBezTo>
                  <a:pt x="1363990" y="202974"/>
                  <a:pt x="1377693" y="185427"/>
                  <a:pt x="1397000" y="178991"/>
                </a:cubicBezTo>
                <a:cubicBezTo>
                  <a:pt x="1457453" y="158839"/>
                  <a:pt x="1432948" y="171958"/>
                  <a:pt x="1473200" y="145124"/>
                </a:cubicBezTo>
                <a:cubicBezTo>
                  <a:pt x="1476022" y="136657"/>
                  <a:pt x="1477074" y="127377"/>
                  <a:pt x="1481666" y="119724"/>
                </a:cubicBezTo>
                <a:cubicBezTo>
                  <a:pt x="1494986" y="97524"/>
                  <a:pt x="1508118" y="100411"/>
                  <a:pt x="1532466" y="94324"/>
                </a:cubicBezTo>
                <a:cubicBezTo>
                  <a:pt x="1540933" y="88680"/>
                  <a:pt x="1549920" y="83748"/>
                  <a:pt x="1557866" y="77391"/>
                </a:cubicBezTo>
                <a:cubicBezTo>
                  <a:pt x="1564100" y="72404"/>
                  <a:pt x="1567660" y="64027"/>
                  <a:pt x="1574800" y="60457"/>
                </a:cubicBezTo>
                <a:cubicBezTo>
                  <a:pt x="1695714" y="0"/>
                  <a:pt x="1576281" y="76403"/>
                  <a:pt x="1651000" y="26591"/>
                </a:cubicBezTo>
                <a:cubicBezTo>
                  <a:pt x="1667933" y="29413"/>
                  <a:pt x="1684966" y="31690"/>
                  <a:pt x="1701800" y="35057"/>
                </a:cubicBezTo>
                <a:cubicBezTo>
                  <a:pt x="1728374" y="40372"/>
                  <a:pt x="1736861" y="43922"/>
                  <a:pt x="1761066" y="51991"/>
                </a:cubicBezTo>
                <a:cubicBezTo>
                  <a:pt x="1766711" y="57635"/>
                  <a:pt x="1770860" y="65354"/>
                  <a:pt x="1778000" y="68924"/>
                </a:cubicBezTo>
                <a:cubicBezTo>
                  <a:pt x="1793965" y="76906"/>
                  <a:pt x="1828800" y="85857"/>
                  <a:pt x="1828800" y="85857"/>
                </a:cubicBezTo>
                <a:cubicBezTo>
                  <a:pt x="1858354" y="115413"/>
                  <a:pt x="1838160" y="100266"/>
                  <a:pt x="1896533" y="119724"/>
                </a:cubicBezTo>
                <a:lnTo>
                  <a:pt x="1921933" y="128191"/>
                </a:lnTo>
                <a:lnTo>
                  <a:pt x="1947333" y="136657"/>
                </a:lnTo>
                <a:cubicBezTo>
                  <a:pt x="1990236" y="179562"/>
                  <a:pt x="1934713" y="129086"/>
                  <a:pt x="1989666" y="162057"/>
                </a:cubicBezTo>
                <a:cubicBezTo>
                  <a:pt x="1996511" y="166164"/>
                  <a:pt x="2000366" y="174004"/>
                  <a:pt x="2006600" y="178991"/>
                </a:cubicBezTo>
                <a:cubicBezTo>
                  <a:pt x="2014546" y="185348"/>
                  <a:pt x="2023533" y="190280"/>
                  <a:pt x="2032000" y="195924"/>
                </a:cubicBezTo>
                <a:cubicBezTo>
                  <a:pt x="2034822" y="204391"/>
                  <a:pt x="2034155" y="215013"/>
                  <a:pt x="2040466" y="221324"/>
                </a:cubicBezTo>
                <a:cubicBezTo>
                  <a:pt x="2046777" y="227635"/>
                  <a:pt x="2056978" y="228983"/>
                  <a:pt x="2065866" y="229791"/>
                </a:cubicBezTo>
                <a:cubicBezTo>
                  <a:pt x="2119342" y="234652"/>
                  <a:pt x="2173111" y="235435"/>
                  <a:pt x="2226733" y="238257"/>
                </a:cubicBezTo>
                <a:cubicBezTo>
                  <a:pt x="2322467" y="270170"/>
                  <a:pt x="2216745" y="238257"/>
                  <a:pt x="2463800" y="238257"/>
                </a:cubicBezTo>
                <a:cubicBezTo>
                  <a:pt x="2545693" y="238257"/>
                  <a:pt x="2627489" y="243902"/>
                  <a:pt x="2709333" y="246724"/>
                </a:cubicBezTo>
                <a:cubicBezTo>
                  <a:pt x="2720622" y="249546"/>
                  <a:pt x="2732504" y="250607"/>
                  <a:pt x="2743200" y="255191"/>
                </a:cubicBezTo>
                <a:cubicBezTo>
                  <a:pt x="2752553" y="259199"/>
                  <a:pt x="2758685" y="269836"/>
                  <a:pt x="2768600" y="272124"/>
                </a:cubicBezTo>
                <a:cubicBezTo>
                  <a:pt x="2796236" y="278502"/>
                  <a:pt x="2825152" y="276843"/>
                  <a:pt x="2853266" y="280591"/>
                </a:cubicBezTo>
                <a:cubicBezTo>
                  <a:pt x="2867531" y="282493"/>
                  <a:pt x="2881335" y="287155"/>
                  <a:pt x="2895600" y="289057"/>
                </a:cubicBezTo>
                <a:cubicBezTo>
                  <a:pt x="3004866" y="303626"/>
                  <a:pt x="2952824" y="291185"/>
                  <a:pt x="3056466" y="305991"/>
                </a:cubicBezTo>
                <a:cubicBezTo>
                  <a:pt x="3108112" y="313369"/>
                  <a:pt x="3084800" y="311666"/>
                  <a:pt x="3124200" y="322924"/>
                </a:cubicBezTo>
                <a:cubicBezTo>
                  <a:pt x="3135388" y="326121"/>
                  <a:pt x="3146878" y="328194"/>
                  <a:pt x="3158066" y="331391"/>
                </a:cubicBezTo>
                <a:cubicBezTo>
                  <a:pt x="3166647" y="333843"/>
                  <a:pt x="3174856" y="337509"/>
                  <a:pt x="3183466" y="339857"/>
                </a:cubicBezTo>
                <a:cubicBezTo>
                  <a:pt x="3205919" y="345980"/>
                  <a:pt x="3251200" y="356791"/>
                  <a:pt x="3251200" y="356791"/>
                </a:cubicBezTo>
                <a:cubicBezTo>
                  <a:pt x="3295402" y="386258"/>
                  <a:pt x="3256965" y="365291"/>
                  <a:pt x="3318933" y="382191"/>
                </a:cubicBezTo>
                <a:cubicBezTo>
                  <a:pt x="3336153" y="386887"/>
                  <a:pt x="3352800" y="393480"/>
                  <a:pt x="3369733" y="399124"/>
                </a:cubicBezTo>
                <a:lnTo>
                  <a:pt x="3420533" y="416057"/>
                </a:lnTo>
                <a:lnTo>
                  <a:pt x="3445933" y="424524"/>
                </a:lnTo>
                <a:cubicBezTo>
                  <a:pt x="3454400" y="427346"/>
                  <a:pt x="3463907" y="428041"/>
                  <a:pt x="3471333" y="432991"/>
                </a:cubicBezTo>
                <a:cubicBezTo>
                  <a:pt x="3479800" y="438635"/>
                  <a:pt x="3487898" y="444876"/>
                  <a:pt x="3496733" y="449924"/>
                </a:cubicBezTo>
                <a:cubicBezTo>
                  <a:pt x="3507692" y="456186"/>
                  <a:pt x="3520503" y="459284"/>
                  <a:pt x="3530600" y="466857"/>
                </a:cubicBezTo>
                <a:cubicBezTo>
                  <a:pt x="3532858" y="468550"/>
                  <a:pt x="3530600" y="472502"/>
                  <a:pt x="3530600" y="475324"/>
                </a:cubicBezTo>
              </a:path>
            </a:pathLst>
          </a:cu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rot="16200000" flipH="1">
            <a:off x="1752600" y="5029200"/>
            <a:ext cx="29718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6019800" y="5410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2002</a:t>
            </a:r>
            <a:endParaRPr lang="en-US" dirty="0"/>
          </a:p>
        </p:txBody>
      </p:sp>
      <p:sp>
        <p:nvSpPr>
          <p:cNvPr id="25" name="Freeform 24"/>
          <p:cNvSpPr/>
          <p:nvPr/>
        </p:nvSpPr>
        <p:spPr bwMode="auto">
          <a:xfrm>
            <a:off x="2514600" y="3048000"/>
            <a:ext cx="5173133" cy="2743200"/>
          </a:xfrm>
          <a:custGeom>
            <a:avLst/>
            <a:gdLst>
              <a:gd name="connsiteX0" fmla="*/ 0 w 5173133"/>
              <a:gd name="connsiteY0" fmla="*/ 2726267 h 2743200"/>
              <a:gd name="connsiteX1" fmla="*/ 651933 w 5173133"/>
              <a:gd name="connsiteY1" fmla="*/ 2633133 h 2743200"/>
              <a:gd name="connsiteX2" fmla="*/ 1947333 w 5173133"/>
              <a:gd name="connsiteY2" fmla="*/ 0 h 2743200"/>
              <a:gd name="connsiteX3" fmla="*/ 2633133 w 5173133"/>
              <a:gd name="connsiteY3" fmla="*/ 567267 h 2743200"/>
              <a:gd name="connsiteX4" fmla="*/ 3852333 w 5173133"/>
              <a:gd name="connsiteY4" fmla="*/ 2040467 h 2743200"/>
              <a:gd name="connsiteX5" fmla="*/ 5173133 w 5173133"/>
              <a:gd name="connsiteY5" fmla="*/ 2548467 h 2743200"/>
              <a:gd name="connsiteX6" fmla="*/ 5173133 w 5173133"/>
              <a:gd name="connsiteY6" fmla="*/ 2743200 h 2743200"/>
              <a:gd name="connsiteX7" fmla="*/ 0 w 5173133"/>
              <a:gd name="connsiteY7" fmla="*/ 2726267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73133" h="2743200">
                <a:moveTo>
                  <a:pt x="0" y="2726267"/>
                </a:moveTo>
                <a:lnTo>
                  <a:pt x="651933" y="2633133"/>
                </a:lnTo>
                <a:lnTo>
                  <a:pt x="1947333" y="0"/>
                </a:lnTo>
                <a:lnTo>
                  <a:pt x="2633133" y="567267"/>
                </a:lnTo>
                <a:lnTo>
                  <a:pt x="3852333" y="2040467"/>
                </a:lnTo>
                <a:lnTo>
                  <a:pt x="5173133" y="2548467"/>
                </a:lnTo>
                <a:lnTo>
                  <a:pt x="5173133" y="2743200"/>
                </a:lnTo>
                <a:lnTo>
                  <a:pt x="0" y="2726267"/>
                </a:lnTo>
                <a:close/>
              </a:path>
            </a:pathLst>
          </a:custGeom>
          <a:solidFill>
            <a:schemeClr val="accent1">
              <a:alpha val="8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38600" y="4191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/>
      <p:bldP spid="25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i="1" dirty="0" smtClean="0"/>
              <a:t>Microcystis</a:t>
            </a:r>
            <a:r>
              <a:rPr lang="en-US" sz="4000" dirty="0" smtClean="0"/>
              <a:t> in Lake Erie</a:t>
            </a:r>
            <a:endParaRPr lang="en-US" sz="40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1295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514350" indent="-51435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sz="2400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Microcystis-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Anabaena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bloom of 2009 was the largest in recent years in our sampling 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region 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14350" indent="-514350" eaLnBrk="1" hangingPunct="1">
              <a:spcBef>
                <a:spcPct val="20000"/>
              </a:spcBef>
              <a:buClr>
                <a:schemeClr val="hlink"/>
              </a:buClr>
              <a:buSzPct val="80000"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14350" indent="-514350" eaLnBrk="1" hangingPunct="1">
              <a:spcBef>
                <a:spcPct val="20000"/>
              </a:spcBef>
              <a:buClr>
                <a:schemeClr val="hlink"/>
              </a:buClr>
              <a:buSzPct val="80000"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14350" indent="-514350" eaLnBrk="1" hangingPunct="1">
              <a:spcBef>
                <a:spcPct val="20000"/>
              </a:spcBef>
              <a:buClr>
                <a:schemeClr val="hlink"/>
              </a:buClr>
              <a:buSzPct val="80000"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277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506222"/>
            <a:ext cx="5943600" cy="4351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7239000" y="304800"/>
            <a:ext cx="304800" cy="5867400"/>
          </a:xfrm>
          <a:prstGeom prst="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6172200"/>
            <a:ext cx="68104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400" y="1981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514350" indent="-51435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…until 2011</a:t>
            </a:r>
          </a:p>
          <a:p>
            <a:pPr marL="514350" indent="-514350" eaLnBrk="1" hangingPunct="1">
              <a:spcBef>
                <a:spcPct val="20000"/>
              </a:spcBef>
              <a:buClr>
                <a:schemeClr val="hlink"/>
              </a:buClr>
              <a:buSzPct val="80000"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14350" indent="-514350" eaLnBrk="1" hangingPunct="1">
              <a:spcBef>
                <a:spcPct val="20000"/>
              </a:spcBef>
              <a:buClr>
                <a:schemeClr val="hlink"/>
              </a:buClr>
              <a:buSzPct val="80000"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14350" indent="-514350" eaLnBrk="1" hangingPunct="1">
              <a:spcBef>
                <a:spcPct val="20000"/>
              </a:spcBef>
              <a:buClr>
                <a:schemeClr val="hlink"/>
              </a:buClr>
              <a:buSzPct val="80000"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52933" y="4792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838" y="1750320"/>
            <a:ext cx="5454950" cy="22173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4606" y="2075600"/>
            <a:ext cx="1640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August 11 2011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838" y="3967669"/>
            <a:ext cx="5454950" cy="25324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84606" y="4215576"/>
            <a:ext cx="163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October 7 2011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95812"/>
            <a:ext cx="830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Bloom of 2011</a:t>
            </a:r>
            <a:endParaRPr lang="en-US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133600"/>
            <a:ext cx="26597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Bloom in the Western Basin, followed by a large bloom in the Central Basin or Lake Erie.</a:t>
            </a:r>
          </a:p>
          <a:p>
            <a:pPr>
              <a:buFont typeface="Arial"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it the same stuff just transported to the east?</a:t>
            </a:r>
          </a:p>
          <a:p>
            <a:pPr>
              <a:buFont typeface="Arial"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was it new growth, fertilized by different sources?</a:t>
            </a:r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68551" y="3593577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MODIS images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1139825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</a:rPr>
              <a:t>What accounts for the large </a:t>
            </a:r>
            <a:r>
              <a:rPr lang="en-US" sz="2800" dirty="0" err="1" smtClean="0">
                <a:solidFill>
                  <a:srgbClr val="FFFF00"/>
                </a:solidFill>
              </a:rPr>
              <a:t>interannual</a:t>
            </a:r>
            <a:r>
              <a:rPr lang="en-US" sz="2800" dirty="0" smtClean="0">
                <a:solidFill>
                  <a:srgbClr val="FFFF00"/>
                </a:solidFill>
              </a:rPr>
              <a:t> variation in </a:t>
            </a:r>
            <a:r>
              <a:rPr lang="en-US" sz="2800" i="1" dirty="0" smtClean="0">
                <a:solidFill>
                  <a:srgbClr val="FFFF00"/>
                </a:solidFill>
              </a:rPr>
              <a:t>Microcystis</a:t>
            </a:r>
            <a:r>
              <a:rPr lang="en-US" sz="2800" dirty="0" smtClean="0">
                <a:solidFill>
                  <a:srgbClr val="FFFF00"/>
                </a:solidFill>
              </a:rPr>
              <a:t> blooms?</a:t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rgbClr val="FFFF00"/>
                </a:solidFill>
              </a:rPr>
              <a:t>-What is the effect of Maumee River P loading?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895600"/>
            <a:ext cx="4343400" cy="38825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3000" y="4724400"/>
            <a:ext cx="2667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best predictor of Microcystis annual crop is the cumulative TP load from the Maumee River from January to August.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447800"/>
            <a:ext cx="3733800" cy="273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153400" cy="685800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</a:rPr>
              <a:t>What accounts for the large </a:t>
            </a:r>
            <a:r>
              <a:rPr lang="en-US" sz="2800" dirty="0" err="1" smtClean="0">
                <a:solidFill>
                  <a:srgbClr val="FFFF00"/>
                </a:solidFill>
              </a:rPr>
              <a:t>interannual</a:t>
            </a:r>
            <a:r>
              <a:rPr lang="en-US" sz="2800" dirty="0" smtClean="0">
                <a:solidFill>
                  <a:srgbClr val="FFFF00"/>
                </a:solidFill>
              </a:rPr>
              <a:t> variation in </a:t>
            </a:r>
            <a:r>
              <a:rPr lang="en-US" sz="2800" i="1" dirty="0" smtClean="0">
                <a:solidFill>
                  <a:srgbClr val="FFFF00"/>
                </a:solidFill>
              </a:rPr>
              <a:t>Microcystis</a:t>
            </a:r>
            <a:r>
              <a:rPr lang="en-US" sz="2800" dirty="0" smtClean="0">
                <a:solidFill>
                  <a:srgbClr val="FFFF00"/>
                </a:solidFill>
              </a:rPr>
              <a:t> blooms?</a:t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rgbClr val="FFFF00"/>
                </a:solidFill>
              </a:rPr>
              <a:t>-What is the effect of Maumee River P loading?</a:t>
            </a:r>
            <a:r>
              <a:rPr lang="en-US" sz="2800" dirty="0" smtClean="0">
                <a:solidFill>
                  <a:srgbClr val="FFFF00"/>
                </a:solidFill>
              </a:rPr>
              <a:t/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Time series analysis, 2002-2009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76600"/>
            <a:ext cx="7280835" cy="2235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450335" y="4260335"/>
            <a:ext cx="203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Correlation Factor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5562600"/>
            <a:ext cx="65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62400" y="2133600"/>
            <a:ext cx="4876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Summer Microcystis is somewhat correlated to </a:t>
            </a:r>
            <a:r>
              <a:rPr lang="en-US" u="sng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Total P</a:t>
            </a: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loading 4-6 months earlier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ight Brace 10"/>
          <p:cNvSpPr/>
          <p:nvPr/>
        </p:nvSpPr>
        <p:spPr bwMode="auto">
          <a:xfrm rot="16200000">
            <a:off x="5981700" y="2628900"/>
            <a:ext cx="838200" cy="1219200"/>
          </a:xfrm>
          <a:prstGeom prst="rightBrace">
            <a:avLst>
              <a:gd name="adj1" fmla="val 70000"/>
              <a:gd name="adj2" fmla="val 45312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71600"/>
            <a:ext cx="8229600" cy="1139825"/>
          </a:xfrm>
        </p:spPr>
        <p:txBody>
          <a:bodyPr/>
          <a:lstStyle/>
          <a:p>
            <a:r>
              <a:rPr lang="en-US" sz="2400" dirty="0" smtClean="0"/>
              <a:t>Phosphorus load vs. </a:t>
            </a:r>
            <a:r>
              <a:rPr lang="en-US" sz="2400" i="1" dirty="0" smtClean="0"/>
              <a:t>Microcystis</a:t>
            </a:r>
            <a:r>
              <a:rPr lang="en-US" sz="2400" dirty="0" smtClean="0"/>
              <a:t> time series analysis</a:t>
            </a:r>
            <a:br>
              <a:rPr lang="en-US" sz="2400" dirty="0" smtClean="0"/>
            </a:br>
            <a:r>
              <a:rPr lang="en-US" sz="2400" dirty="0" smtClean="0"/>
              <a:t>2002-2009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374135" y="4518525"/>
            <a:ext cx="203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Correlation Factor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7200" y="5820790"/>
            <a:ext cx="65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24200" y="2467990"/>
            <a:ext cx="4876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Summer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Microcystis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highly correlated to Dissolved Reactive P loading 4-8 weeks earlier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81400"/>
            <a:ext cx="7467600" cy="2283905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 bwMode="auto">
          <a:xfrm rot="16200000">
            <a:off x="4724400" y="3153790"/>
            <a:ext cx="762000" cy="762000"/>
          </a:xfrm>
          <a:prstGeom prst="rightBrace">
            <a:avLst>
              <a:gd name="adj1" fmla="val 70000"/>
              <a:gd name="adj2" fmla="val 45312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57200" y="685800"/>
            <a:ext cx="815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What accounts for the large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interannual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variation in 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Microcystis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blooms?</a:t>
            </a:r>
            <a:b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-What is the effect of Maumee River P loading?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Lyngbya</a:t>
            </a:r>
            <a:r>
              <a:rPr kumimoji="0" lang="en-US" sz="3600" i="1" u="sng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i="1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rPr>
              <a:t>wollei</a:t>
            </a:r>
            <a:r>
              <a:rPr lang="en-US" sz="3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rPr>
              <a:t>, a new nuisance </a:t>
            </a:r>
            <a:r>
              <a:rPr lang="en-US" sz="3600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rPr>
              <a:t>cyanobacterium</a:t>
            </a:r>
            <a:r>
              <a:rPr lang="en-US" sz="3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rPr>
              <a:t> in Lake Erie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4" descr="pinowska001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4000"/>
            <a:ext cx="4114800" cy="293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524000"/>
            <a:ext cx="3276600" cy="4776060"/>
          </a:xfrm>
          <a:prstGeom prst="rect">
            <a:avLst/>
          </a:prstGeom>
        </p:spPr>
      </p:pic>
      <p:pic>
        <p:nvPicPr>
          <p:cNvPr id="7" name="Picture 5" descr="IMG_138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4464050"/>
            <a:ext cx="1795287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ext Box 2"/>
          <p:cNvSpPr txBox="1">
            <a:spLocks noChangeArrowheads="1"/>
          </p:cNvSpPr>
          <p:nvPr/>
        </p:nvSpPr>
        <p:spPr bwMode="auto">
          <a:xfrm>
            <a:off x="152400" y="5029200"/>
            <a:ext cx="9144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There are hundreds of species of algae in Lake </a:t>
            </a:r>
            <a:r>
              <a:rPr lang="en-US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Erie.</a:t>
            </a:r>
          </a:p>
          <a:p>
            <a:pPr algn="ctr">
              <a:defRPr/>
            </a:pPr>
            <a:r>
              <a:rPr lang="en-US" sz="28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Most are </a:t>
            </a:r>
            <a:r>
              <a:rPr lang="en-US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beneficial.</a:t>
            </a:r>
            <a:endParaRPr lang="en-US" sz="2800" b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890588"/>
            <a:ext cx="8702675" cy="3986212"/>
            <a:chOff x="278" y="1500"/>
            <a:chExt cx="5482" cy="2511"/>
          </a:xfrm>
        </p:grpSpPr>
        <p:pic>
          <p:nvPicPr>
            <p:cNvPr id="20485" name="Picture 4" descr="alga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8" y="1505"/>
              <a:ext cx="1858" cy="2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6" name="Picture 5" descr="algae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40" y="1504"/>
              <a:ext cx="1805" cy="2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7" name="Picture 6" descr="algae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19" y="1500"/>
              <a:ext cx="1841" cy="2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304800" y="228600"/>
            <a:ext cx="8569325" cy="461665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omic Sans MS" charset="0"/>
                <a:cs typeface="Comic Sans MS" charset="0"/>
              </a:rPr>
              <a:t>Algae are tiny plant-like organisms that live in water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ext Box 2"/>
          <p:cNvSpPr txBox="1">
            <a:spLocks noChangeArrowheads="1"/>
          </p:cNvSpPr>
          <p:nvPr/>
        </p:nvSpPr>
        <p:spPr bwMode="auto">
          <a:xfrm>
            <a:off x="1082675" y="327025"/>
            <a:ext cx="6870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Major groups in Lake Erie</a:t>
            </a:r>
          </a:p>
        </p:txBody>
      </p:sp>
      <p:pic>
        <p:nvPicPr>
          <p:cNvPr id="209923" name="Picture 3" descr="asterionell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650" y="1196975"/>
            <a:ext cx="2527300" cy="3997325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09924" name="Picture 4" descr="colonial gree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9925" y="1223963"/>
            <a:ext cx="2520950" cy="4017962"/>
          </a:xfrm>
          <a:prstGeom prst="rect">
            <a:avLst/>
          </a:prstGeom>
          <a:noFill/>
          <a:ln w="50800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209925" name="Picture 5" descr="Anabaena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3300" y="1241425"/>
            <a:ext cx="2557463" cy="4008438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968375" y="5588000"/>
            <a:ext cx="15414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8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Diatoms</a:t>
            </a:r>
          </a:p>
        </p:txBody>
      </p:sp>
      <p:sp>
        <p:nvSpPr>
          <p:cNvPr id="209927" name="Text Box 7"/>
          <p:cNvSpPr txBox="1">
            <a:spLocks noChangeArrowheads="1"/>
          </p:cNvSpPr>
          <p:nvPr/>
        </p:nvSpPr>
        <p:spPr bwMode="auto">
          <a:xfrm>
            <a:off x="3979863" y="5588000"/>
            <a:ext cx="1357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800" b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Greens</a:t>
            </a:r>
          </a:p>
        </p:txBody>
      </p:sp>
      <p:sp>
        <p:nvSpPr>
          <p:cNvPr id="209928" name="Text Box 8"/>
          <p:cNvSpPr txBox="1">
            <a:spLocks noChangeArrowheads="1"/>
          </p:cNvSpPr>
          <p:nvPr/>
        </p:nvSpPr>
        <p:spPr bwMode="auto">
          <a:xfrm>
            <a:off x="6380997" y="5588000"/>
            <a:ext cx="21208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800" b="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Blue-greens</a:t>
            </a:r>
            <a:endParaRPr lang="en-US" sz="4400" b="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algn="ctr">
              <a:defRPr/>
            </a:pPr>
            <a:r>
              <a:rPr lang="en-US" sz="2000" b="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(Cyanobacteria)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6" grpId="0"/>
      <p:bldP spid="209927" grpId="0"/>
      <p:bldP spid="2099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ext Box 2"/>
          <p:cNvSpPr txBox="1">
            <a:spLocks noChangeArrowheads="1"/>
          </p:cNvSpPr>
          <p:nvPr/>
        </p:nvSpPr>
        <p:spPr bwMode="auto">
          <a:xfrm>
            <a:off x="1010444" y="419100"/>
            <a:ext cx="695960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400" b="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Cyanobacteria </a:t>
            </a:r>
            <a:r>
              <a:rPr lang="en-US" sz="44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 </a:t>
            </a:r>
            <a:r>
              <a:rPr lang="en-US" sz="4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Lake Erie</a:t>
            </a:r>
          </a:p>
        </p:txBody>
      </p:sp>
      <p:pic>
        <p:nvPicPr>
          <p:cNvPr id="210947" name="Picture 3" descr="Anabaena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200" y="1355725"/>
            <a:ext cx="27590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48" name="Picture 4" descr="aphanizomenon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1411288"/>
            <a:ext cx="2741613" cy="426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49" name="Picture 5" descr="microcystis"/>
          <p:cNvPicPr>
            <a:picLocks noChangeAspect="1" noChangeArrowheads="1"/>
          </p:cNvPicPr>
          <p:nvPr/>
        </p:nvPicPr>
        <p:blipFill>
          <a:blip r:embed="rId6"/>
          <a:srcRect r="21930"/>
          <a:stretch>
            <a:fillRect/>
          </a:stretch>
        </p:blipFill>
        <p:spPr bwMode="auto">
          <a:xfrm>
            <a:off x="6084888" y="1438275"/>
            <a:ext cx="2519362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950" name="Text Box 6"/>
          <p:cNvSpPr txBox="1">
            <a:spLocks noChangeArrowheads="1"/>
          </p:cNvSpPr>
          <p:nvPr/>
        </p:nvSpPr>
        <p:spPr bwMode="auto">
          <a:xfrm>
            <a:off x="996141" y="5853113"/>
            <a:ext cx="13271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Anabaena</a:t>
            </a:r>
          </a:p>
        </p:txBody>
      </p:sp>
      <p:sp>
        <p:nvSpPr>
          <p:cNvPr id="210951" name="Text Box 7"/>
          <p:cNvSpPr txBox="1">
            <a:spLocks noChangeArrowheads="1"/>
          </p:cNvSpPr>
          <p:nvPr/>
        </p:nvSpPr>
        <p:spPr bwMode="auto">
          <a:xfrm>
            <a:off x="3480000" y="5878513"/>
            <a:ext cx="20109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Aphanizomenon</a:t>
            </a:r>
            <a:endParaRPr lang="en-US" sz="2000" b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210952" name="Text Box 8"/>
          <p:cNvSpPr txBox="1">
            <a:spLocks noChangeArrowheads="1"/>
          </p:cNvSpPr>
          <p:nvPr/>
        </p:nvSpPr>
        <p:spPr bwMode="auto">
          <a:xfrm>
            <a:off x="6578116" y="5827713"/>
            <a:ext cx="15805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Microcystis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0" grpId="0"/>
      <p:bldP spid="210951" grpId="0"/>
      <p:bldP spid="2109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2"/>
          <a:srcRect t="31062"/>
          <a:stretch>
            <a:fillRect/>
          </a:stretch>
        </p:blipFill>
        <p:spPr bwMode="auto">
          <a:xfrm>
            <a:off x="533400" y="2133600"/>
            <a:ext cx="786288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62000" y="228600"/>
            <a:ext cx="7620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Factors leading to cyanobacteria blooms</a:t>
            </a:r>
            <a:endParaRPr lang="en-US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>
              <a:buFont typeface="Arial"/>
              <a:buChar char="•"/>
              <a:defRPr/>
            </a:pPr>
            <a:r>
              <a:rPr lang="en-US" sz="24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Seasonal patterns</a:t>
            </a:r>
          </a:p>
          <a:p>
            <a:pPr lvl="1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-Late summer is cyanobacteria season.</a:t>
            </a:r>
            <a:endParaRPr lang="en-US" sz="2000" b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lvl="1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-Climate Change: What would be the effect of an extended summer?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ig 21-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47800"/>
            <a:ext cx="5638800" cy="449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62000" y="228600"/>
            <a:ext cx="7620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Factors leading to cyanobacteria blooms</a:t>
            </a:r>
            <a:endParaRPr lang="en-US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>
              <a:buFont typeface="Arial"/>
              <a:buChar char="•"/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Phosphorus concentration</a:t>
            </a:r>
          </a:p>
          <a:p>
            <a:pPr lvl="1">
              <a:defRPr/>
            </a:pPr>
            <a:r>
              <a:rPr lang="en-US" sz="20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-Hig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 P concentrations result in dominance by cyanobacteria</a:t>
            </a:r>
            <a:endParaRPr lang="en-US" sz="2000" b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lvl="1">
              <a:defRPr/>
            </a:pPr>
            <a:endParaRPr lang="en-US" sz="2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24580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0414" y="3200400"/>
            <a:ext cx="2823586" cy="200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953000" y="5562600"/>
            <a:ext cx="1109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(</a:t>
            </a:r>
            <a:r>
              <a:rPr lang="en-US" sz="1400" dirty="0" err="1" smtClean="0">
                <a:solidFill>
                  <a:srgbClr val="FF0000"/>
                </a:solidFill>
              </a:rPr>
              <a:t>Kalff</a:t>
            </a:r>
            <a:r>
              <a:rPr lang="en-US" sz="1400" dirty="0" smtClean="0">
                <a:solidFill>
                  <a:srgbClr val="FF0000"/>
                </a:solidFill>
              </a:rPr>
              <a:t> 2001) 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Eutrophication</a:t>
            </a:r>
            <a:r>
              <a:rPr lang="en-US" dirty="0" smtClean="0">
                <a:solidFill>
                  <a:srgbClr val="FFFF00"/>
                </a:solidFill>
              </a:rPr>
              <a:t> of Lake Erie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828800"/>
            <a:ext cx="852170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38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Eutrophication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of Lake Erie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16002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457200">
              <a:spcBef>
                <a:spcPct val="20000"/>
              </a:spcBef>
              <a:buFont typeface="Arial" pitchFamily="-109" charset="0"/>
              <a:buChar char="•"/>
              <a:defRPr/>
            </a:pPr>
            <a:r>
              <a:rPr lang="en-US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9" charset="-128"/>
                <a:cs typeface="ＭＳ Ｐゴシック" pitchFamily="-109" charset="-128"/>
              </a:rPr>
              <a:t>Between1920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9" charset="-128"/>
                <a:cs typeface="ＭＳ Ｐゴシック" pitchFamily="-109" charset="-128"/>
              </a:rPr>
              <a:t>and</a:t>
            </a:r>
            <a:r>
              <a:rPr lang="en-US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en-US" sz="28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9" charset="-128"/>
                <a:cs typeface="ＭＳ Ｐゴシック" pitchFamily="-109" charset="-128"/>
              </a:rPr>
              <a:t>1964 Lake Erie algae biomass increased nearly 6 fold.</a:t>
            </a:r>
          </a:p>
          <a:p>
            <a:pPr marL="342900" indent="-342900" defTabSz="457200">
              <a:spcBef>
                <a:spcPct val="20000"/>
              </a:spcBef>
              <a:buFont typeface="Arial" pitchFamily="-109" charset="0"/>
              <a:buChar char="•"/>
              <a:defRPr/>
            </a:pPr>
            <a:r>
              <a:rPr lang="en-US" sz="28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9" charset="-128"/>
                <a:cs typeface="ＭＳ Ｐゴシック" pitchFamily="-109" charset="-128"/>
              </a:rPr>
              <a:t>Diatoms replaced by </a:t>
            </a:r>
            <a:r>
              <a:rPr lang="en-US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9" charset="-128"/>
                <a:cs typeface="ＭＳ Ｐゴシック" pitchFamily="-109" charset="-128"/>
              </a:rPr>
              <a:t>cyanobacteria.</a:t>
            </a:r>
          </a:p>
          <a:p>
            <a:pPr marL="342900" indent="-342900" defTabSz="457200">
              <a:spcBef>
                <a:spcPct val="20000"/>
              </a:spcBef>
              <a:buFont typeface="Arial" pitchFamily="-109" charset="0"/>
              <a:buChar char="•"/>
              <a:defRPr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9" charset="-128"/>
                <a:cs typeface="ＭＳ Ｐゴシック" pitchFamily="-109" charset="-128"/>
              </a:rPr>
              <a:t>Harmful algal blooms led to passage of the GLWQA</a:t>
            </a:r>
            <a:endParaRPr lang="en-US" sz="2800" b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ＭＳ Ｐゴシック" pitchFamily="-109" charset="-128"/>
              <a:cs typeface="ＭＳ Ｐゴシック" pitchFamily="-109" charset="-128"/>
            </a:endParaRPr>
          </a:p>
          <a:p>
            <a:pPr marL="742950" lvl="1" indent="-285750" defTabSz="457200">
              <a:spcBef>
                <a:spcPct val="20000"/>
              </a:spcBef>
              <a:defRPr/>
            </a:pPr>
            <a:endParaRPr lang="en-US" sz="2800" b="0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8675" y="968375"/>
            <a:ext cx="4505325" cy="588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045325" y="6491288"/>
            <a:ext cx="11953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Davis 1964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4422" y="5117068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1920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0" y="502920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1964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585913"/>
            <a:ext cx="6553200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444500" y="355600"/>
            <a:ext cx="82296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Recovery and recent return to </a:t>
            </a:r>
            <a:r>
              <a:rPr lang="en-US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eutrophic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smtClean="0">
                <a:solidFill>
                  <a:srgbClr val="FFFF00"/>
                </a:solidFill>
              </a:rPr>
              <a:t>conditions</a:t>
            </a:r>
            <a:endParaRPr lang="en-US" sz="40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5511800" y="6183313"/>
            <a:ext cx="2228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Conroy &amp; Culver 2005</a:t>
            </a:r>
          </a:p>
        </p:txBody>
      </p:sp>
      <p:cxnSp>
        <p:nvCxnSpPr>
          <p:cNvPr id="32773" name="Straight Arrow Connector 6"/>
          <p:cNvCxnSpPr>
            <a:cxnSpLocks noChangeShapeType="1"/>
          </p:cNvCxnSpPr>
          <p:nvPr/>
        </p:nvCxnSpPr>
        <p:spPr bwMode="auto">
          <a:xfrm>
            <a:off x="2781300" y="2616200"/>
            <a:ext cx="2730500" cy="24511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2774" name="Straight Arrow Connector 7"/>
          <p:cNvCxnSpPr>
            <a:cxnSpLocks noChangeShapeType="1"/>
          </p:cNvCxnSpPr>
          <p:nvPr/>
        </p:nvCxnSpPr>
        <p:spPr bwMode="auto">
          <a:xfrm rot="5400000" flipH="1" flipV="1">
            <a:off x="6197600" y="3797300"/>
            <a:ext cx="1816100" cy="9525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32775" name="TextBox 12"/>
          <p:cNvSpPr txBox="1">
            <a:spLocks noChangeArrowheads="1"/>
          </p:cNvSpPr>
          <p:nvPr/>
        </p:nvSpPr>
        <p:spPr bwMode="auto">
          <a:xfrm rot="-5400000">
            <a:off x="1219200" y="3911601"/>
            <a:ext cx="1023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Algae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1.6|2.7|1.6|0.7|0.8|0.9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|5.6|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|3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7.6"/>
</p:tagLst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5955</TotalTime>
  <Words>478</Words>
  <Application>Microsoft Office PowerPoint</Application>
  <PresentationFormat>On-screen Show (4:3)</PresentationFormat>
  <Paragraphs>98</Paragraphs>
  <Slides>19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Ripple</vt:lpstr>
      <vt:lpstr>Bitmap Image</vt:lpstr>
      <vt:lpstr>Harmful Algal Blooms in Western Lake Erie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Eutrophication of Lake Erie</vt:lpstr>
      <vt:lpstr>Eutrophication of Lake Erie</vt:lpstr>
      <vt:lpstr>Recovery and recent return to eutrophic conditions</vt:lpstr>
      <vt:lpstr>PowerPoint Presentation</vt:lpstr>
      <vt:lpstr>PowerPoint Presentation</vt:lpstr>
      <vt:lpstr>Field Methods (2002-2011)</vt:lpstr>
      <vt:lpstr>Annual estimate of Microcystis</vt:lpstr>
      <vt:lpstr>Microcystis in Lake Erie</vt:lpstr>
      <vt:lpstr>PowerPoint Presentation</vt:lpstr>
      <vt:lpstr>What accounts for the large interannual variation in Microcystis blooms? -What is the effect of Maumee River P loading?</vt:lpstr>
      <vt:lpstr>What accounts for the large interannual variation in Microcystis blooms? -What is the effect of Maumee River P loading?  Time series analysis, 2002-2009</vt:lpstr>
      <vt:lpstr>Phosphorus load vs. Microcystis time series analysis 2002-2009</vt:lpstr>
      <vt:lpstr>PowerPoint Presentation</vt:lpstr>
    </vt:vector>
  </TitlesOfParts>
  <Company>MSU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Properties of Water</dc:title>
  <dc:creator>Tom Bridgeman</dc:creator>
  <cp:lastModifiedBy>Faculty and Staff</cp:lastModifiedBy>
  <cp:revision>49</cp:revision>
  <dcterms:created xsi:type="dcterms:W3CDTF">2012-03-16T00:11:16Z</dcterms:created>
  <dcterms:modified xsi:type="dcterms:W3CDTF">2012-03-16T16:34:11Z</dcterms:modified>
</cp:coreProperties>
</file>