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648" r:id="rId5"/>
    <p:sldMasterId id="2147483771" r:id="rId6"/>
  </p:sldMasterIdLst>
  <p:notesMasterIdLst>
    <p:notesMasterId r:id="rId17"/>
  </p:notesMasterIdLst>
  <p:handoutMasterIdLst>
    <p:handoutMasterId r:id="rId18"/>
  </p:handoutMasterIdLst>
  <p:sldIdLst>
    <p:sldId id="316" r:id="rId7"/>
    <p:sldId id="317" r:id="rId8"/>
    <p:sldId id="335" r:id="rId9"/>
    <p:sldId id="336" r:id="rId10"/>
    <p:sldId id="330" r:id="rId11"/>
    <p:sldId id="321" r:id="rId12"/>
    <p:sldId id="331" r:id="rId13"/>
    <p:sldId id="334" r:id="rId14"/>
    <p:sldId id="332" r:id="rId15"/>
    <p:sldId id="33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2"/>
    <a:srgbClr val="07224A"/>
    <a:srgbClr val="FADC78"/>
    <a:srgbClr val="FFD200"/>
    <a:srgbClr val="EFC42C"/>
    <a:srgbClr val="F1C11D"/>
    <a:srgbClr val="273340"/>
    <a:srgbClr val="0558FF"/>
    <a:srgbClr val="D5E3FF"/>
    <a:srgbClr val="BD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0" autoAdjust="0"/>
    <p:restoredTop sz="92405" autoAdjust="0"/>
  </p:normalViewPr>
  <p:slideViewPr>
    <p:cSldViewPr snapToGrid="0" showGuides="1">
      <p:cViewPr varScale="1">
        <p:scale>
          <a:sx n="106" d="100"/>
          <a:sy n="106" d="100"/>
        </p:scale>
        <p:origin x="468" y="84"/>
      </p:cViewPr>
      <p:guideLst>
        <p:guide orient="horz" pos="228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227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Chart Title</a:t>
            </a:r>
          </a:p>
        </c:rich>
      </c:tx>
      <c:overlay val="0"/>
    </c:title>
    <c:autoTitleDeleted val="0"/>
    <c:plotArea>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82-4DE8-8609-3C1540426068}"/>
            </c:ext>
          </c:extLst>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82-4DE8-8609-3C1540426068}"/>
            </c:ext>
          </c:extLst>
        </c:ser>
        <c:dLbls>
          <c:showLegendKey val="0"/>
          <c:showVal val="1"/>
          <c:showCatName val="0"/>
          <c:showSerName val="0"/>
          <c:showPercent val="0"/>
          <c:showBubbleSize val="0"/>
        </c:dLbls>
        <c:gapWidth val="150"/>
        <c:overlap val="-25"/>
        <c:axId val="450229256"/>
        <c:axId val="450226512"/>
      </c:barChart>
      <c:catAx>
        <c:axId val="450229256"/>
        <c:scaling>
          <c:orientation val="minMax"/>
        </c:scaling>
        <c:delete val="0"/>
        <c:axPos val="l"/>
        <c:numFmt formatCode="General" sourceLinked="0"/>
        <c:majorTickMark val="none"/>
        <c:minorTickMark val="none"/>
        <c:tickLblPos val="nextTo"/>
        <c:crossAx val="450226512"/>
        <c:crosses val="autoZero"/>
        <c:auto val="1"/>
        <c:lblAlgn val="ctr"/>
        <c:lblOffset val="100"/>
        <c:noMultiLvlLbl val="0"/>
      </c:catAx>
      <c:valAx>
        <c:axId val="450226512"/>
        <c:scaling>
          <c:orientation val="minMax"/>
        </c:scaling>
        <c:delete val="1"/>
        <c:axPos val="b"/>
        <c:numFmt formatCode="General" sourceLinked="1"/>
        <c:majorTickMark val="none"/>
        <c:minorTickMark val="none"/>
        <c:tickLblPos val="nextTo"/>
        <c:crossAx val="45022925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extLst>
              <c:ext xmlns:c16="http://schemas.microsoft.com/office/drawing/2014/chart" uri="{C3380CC4-5D6E-409C-BE32-E72D297353CC}">
                <c16:uniqueId val="{00000001-AB88-4B9C-8837-41E5C974A978}"/>
              </c:ext>
            </c:extLst>
          </c:dPt>
          <c:dPt>
            <c:idx val="1"/>
            <c:bubble3D val="0"/>
            <c:spPr>
              <a:solidFill>
                <a:srgbClr val="07224A"/>
              </a:solidFill>
            </c:spPr>
            <c:extLst>
              <c:ext xmlns:c16="http://schemas.microsoft.com/office/drawing/2014/chart" uri="{C3380CC4-5D6E-409C-BE32-E72D297353CC}">
                <c16:uniqueId val="{00000003-AB88-4B9C-8837-41E5C974A978}"/>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AB88-4B9C-8837-41E5C974A97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5B-4739-A03A-B275C2FEB8CF}"/>
            </c:ext>
          </c:extLst>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5B-4739-A03A-B275C2FEB8CF}"/>
            </c:ext>
          </c:extLst>
        </c:ser>
        <c:dLbls>
          <c:showLegendKey val="0"/>
          <c:showVal val="0"/>
          <c:showCatName val="0"/>
          <c:showSerName val="0"/>
          <c:showPercent val="0"/>
          <c:showBubbleSize val="0"/>
        </c:dLbls>
        <c:gapWidth val="150"/>
        <c:shape val="box"/>
        <c:axId val="450227688"/>
        <c:axId val="449297376"/>
        <c:axId val="0"/>
      </c:bar3DChart>
      <c:catAx>
        <c:axId val="450227688"/>
        <c:scaling>
          <c:orientation val="minMax"/>
        </c:scaling>
        <c:delete val="0"/>
        <c:axPos val="b"/>
        <c:numFmt formatCode="General" sourceLinked="0"/>
        <c:majorTickMark val="out"/>
        <c:minorTickMark val="none"/>
        <c:tickLblPos val="nextTo"/>
        <c:crossAx val="449297376"/>
        <c:crosses val="autoZero"/>
        <c:auto val="1"/>
        <c:lblAlgn val="ctr"/>
        <c:lblOffset val="100"/>
        <c:noMultiLvlLbl val="0"/>
      </c:catAx>
      <c:valAx>
        <c:axId val="449297376"/>
        <c:scaling>
          <c:orientation val="minMax"/>
        </c:scaling>
        <c:delete val="0"/>
        <c:axPos val="l"/>
        <c:majorGridlines/>
        <c:numFmt formatCode="General" sourceLinked="1"/>
        <c:majorTickMark val="out"/>
        <c:minorTickMark val="none"/>
        <c:tickLblPos val="nextTo"/>
        <c:crossAx val="4502276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r>
              <a:rPr lang="en-US" dirty="0"/>
              <a:t>UT Strategic Planning Fall Discussions Groups</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AFEADCB3-1A04-4A43-8273-C65A6A739B4D}" type="datetimeFigureOut">
              <a:rPr lang="en-US" smtClean="0"/>
              <a:t>9/10/2020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7D55FE-E738-4AAB-BF91-9545F6D194B4}" type="slidenum">
              <a:rPr lang="en-US" smtClean="0"/>
              <a:t>‹#›</a:t>
            </a:fld>
            <a:endParaRPr lang="en-US" dirty="0"/>
          </a:p>
        </p:txBody>
      </p:sp>
    </p:spTree>
    <p:extLst>
      <p:ext uri="{BB962C8B-B14F-4D97-AF65-F5344CB8AC3E}">
        <p14:creationId xmlns:p14="http://schemas.microsoft.com/office/powerpoint/2010/main" val="27746890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r>
              <a:rPr lang="en-US" dirty="0"/>
              <a:t>UT Strategic Planning Fall Discussions Groups</a:t>
            </a:r>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5E6E243-E118-424F-B1C9-D8C9CC2018DF}" type="datetimeFigureOut">
              <a:rPr lang="en-US" smtClean="0"/>
              <a:t>9/10/2020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1FFEAF-36BA-41BB-BCFF-E254B3DACFE4}" type="slidenum">
              <a:rPr lang="en-US" smtClean="0"/>
              <a:t>‹#›</a:t>
            </a:fld>
            <a:endParaRPr lang="en-US" dirty="0"/>
          </a:p>
        </p:txBody>
      </p:sp>
    </p:spTree>
    <p:extLst>
      <p:ext uri="{BB962C8B-B14F-4D97-AF65-F5344CB8AC3E}">
        <p14:creationId xmlns:p14="http://schemas.microsoft.com/office/powerpoint/2010/main" val="2253243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1</a:t>
            </a:fld>
            <a:endParaRPr lang="en-US" dirty="0"/>
          </a:p>
        </p:txBody>
      </p:sp>
    </p:spTree>
    <p:extLst>
      <p:ext uri="{BB962C8B-B14F-4D97-AF65-F5344CB8AC3E}">
        <p14:creationId xmlns:p14="http://schemas.microsoft.com/office/powerpoint/2010/main" val="1340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2</a:t>
            </a:fld>
            <a:endParaRPr lang="en-US" dirty="0"/>
          </a:p>
        </p:txBody>
      </p:sp>
    </p:spTree>
    <p:extLst>
      <p:ext uri="{BB962C8B-B14F-4D97-AF65-F5344CB8AC3E}">
        <p14:creationId xmlns:p14="http://schemas.microsoft.com/office/powerpoint/2010/main" val="123756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3</a:t>
            </a:fld>
            <a:endParaRPr lang="en-US" dirty="0"/>
          </a:p>
        </p:txBody>
      </p:sp>
    </p:spTree>
    <p:extLst>
      <p:ext uri="{BB962C8B-B14F-4D97-AF65-F5344CB8AC3E}">
        <p14:creationId xmlns:p14="http://schemas.microsoft.com/office/powerpoint/2010/main" val="246283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6</a:t>
            </a:fld>
            <a:endParaRPr lang="en-US" dirty="0"/>
          </a:p>
        </p:txBody>
      </p:sp>
    </p:spTree>
    <p:extLst>
      <p:ext uri="{BB962C8B-B14F-4D97-AF65-F5344CB8AC3E}">
        <p14:creationId xmlns:p14="http://schemas.microsoft.com/office/powerpoint/2010/main" val="422153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7</a:t>
            </a:fld>
            <a:endParaRPr lang="en-US" dirty="0"/>
          </a:p>
        </p:txBody>
      </p:sp>
    </p:spTree>
    <p:extLst>
      <p:ext uri="{BB962C8B-B14F-4D97-AF65-F5344CB8AC3E}">
        <p14:creationId xmlns:p14="http://schemas.microsoft.com/office/powerpoint/2010/main" val="115285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9</a:t>
            </a:fld>
            <a:endParaRPr lang="en-US" dirty="0"/>
          </a:p>
        </p:txBody>
      </p:sp>
    </p:spTree>
    <p:extLst>
      <p:ext uri="{BB962C8B-B14F-4D97-AF65-F5344CB8AC3E}">
        <p14:creationId xmlns:p14="http://schemas.microsoft.com/office/powerpoint/2010/main" val="1368303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rizontal Logo w/room for Text">
    <p:spTree>
      <p:nvGrpSpPr>
        <p:cNvPr id="1" name=""/>
        <p:cNvGrpSpPr/>
        <p:nvPr/>
      </p:nvGrpSpPr>
      <p:grpSpPr>
        <a:xfrm>
          <a:off x="0" y="0"/>
          <a:ext cx="0" cy="0"/>
          <a:chOff x="0" y="0"/>
          <a:chExt cx="0" cy="0"/>
        </a:xfrm>
      </p:grpSpPr>
      <p:sp>
        <p:nvSpPr>
          <p:cNvPr id="4" name="Rectangle 3"/>
          <p:cNvSpPr/>
          <p:nvPr userDrawn="1"/>
        </p:nvSpPr>
        <p:spPr>
          <a:xfrm>
            <a:off x="0" y="2204532"/>
            <a:ext cx="12192000" cy="2342068"/>
          </a:xfrm>
          <a:prstGeom prst="rect">
            <a:avLst/>
          </a:prstGeom>
          <a:solidFill>
            <a:srgbClr val="003A72">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 y="2016064"/>
            <a:ext cx="12192001" cy="188468"/>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98500" y="2501900"/>
            <a:ext cx="184731" cy="369332"/>
          </a:xfrm>
          <a:prstGeom prst="rect">
            <a:avLst/>
          </a:prstGeom>
          <a:noFill/>
        </p:spPr>
        <p:txBody>
          <a:bodyPr wrap="none" rtlCol="0">
            <a:spAutoFit/>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100" y="2456672"/>
            <a:ext cx="7162800" cy="1786848"/>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26664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p>
        </p:txBody>
      </p:sp>
      <p:sp>
        <p:nvSpPr>
          <p:cNvPr id="11" name="Text Placeholder 6"/>
          <p:cNvSpPr>
            <a:spLocks noGrp="1"/>
          </p:cNvSpPr>
          <p:nvPr>
            <p:ph type="body" sz="quarter" idx="55"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92105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p>
        </p:txBody>
      </p:sp>
      <p:sp>
        <p:nvSpPr>
          <p:cNvPr id="9" name="Text Placeholder 6"/>
          <p:cNvSpPr>
            <a:spLocks noGrp="1"/>
          </p:cNvSpPr>
          <p:nvPr>
            <p:ph type="body" sz="quarter" idx="56"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57"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1166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w/Image Block Left">
    <p:spTree>
      <p:nvGrpSpPr>
        <p:cNvPr id="1" name=""/>
        <p:cNvGrpSpPr/>
        <p:nvPr/>
      </p:nvGrpSpPr>
      <p:grpSpPr>
        <a:xfrm>
          <a:off x="0" y="0"/>
          <a:ext cx="0" cy="0"/>
          <a:chOff x="0" y="0"/>
          <a:chExt cx="0" cy="0"/>
        </a:xfrm>
      </p:grpSpPr>
      <p:sp>
        <p:nvSpPr>
          <p:cNvPr id="16" name="Rectangle 15"/>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188792" y="3387854"/>
            <a:ext cx="1809052"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22" name="Text Placeholder 6"/>
          <p:cNvSpPr>
            <a:spLocks noGrp="1"/>
          </p:cNvSpPr>
          <p:nvPr>
            <p:ph type="body" sz="quarter" idx="53"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70131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formation w/Image Block Left">
    <p:spTree>
      <p:nvGrpSpPr>
        <p:cNvPr id="1" name=""/>
        <p:cNvGrpSpPr/>
        <p:nvPr/>
      </p:nvGrpSpPr>
      <p:grpSpPr>
        <a:xfrm>
          <a:off x="0" y="0"/>
          <a:ext cx="0" cy="0"/>
          <a:chOff x="0" y="0"/>
          <a:chExt cx="0" cy="0"/>
        </a:xfrm>
      </p:grpSpPr>
      <p:cxnSp>
        <p:nvCxnSpPr>
          <p:cNvPr id="12" name="Straight Connector 11"/>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6"/>
          <p:cNvSpPr>
            <a:spLocks noGrp="1"/>
          </p:cNvSpPr>
          <p:nvPr>
            <p:ph type="body" sz="quarter" idx="54"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5"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9" name="TextBox 18"/>
          <p:cNvSpPr txBox="1"/>
          <p:nvPr userDrawn="1"/>
        </p:nvSpPr>
        <p:spPr>
          <a:xfrm>
            <a:off x="2188792" y="3387854"/>
            <a:ext cx="1809052"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500" y="1650993"/>
            <a:ext cx="3767613" cy="4044643"/>
          </a:xfrm>
          <a:prstGeom prst="rect">
            <a:avLst/>
          </a:prstGeom>
        </p:spPr>
      </p:pic>
    </p:spTree>
    <p:extLst>
      <p:ext uri="{BB962C8B-B14F-4D97-AF65-F5344CB8AC3E}">
        <p14:creationId xmlns:p14="http://schemas.microsoft.com/office/powerpoint/2010/main" val="266380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14714"/>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19" name="Text Placeholder 6"/>
          <p:cNvSpPr>
            <a:spLocks noGrp="1"/>
          </p:cNvSpPr>
          <p:nvPr>
            <p:ph type="body" sz="quarter" idx="53" hasCustomPrompt="1"/>
          </p:nvPr>
        </p:nvSpPr>
        <p:spPr>
          <a:xfrm>
            <a:off x="1206500" y="1614714"/>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90179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05636"/>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13" name="Text Placeholder 6"/>
          <p:cNvSpPr>
            <a:spLocks noGrp="1"/>
          </p:cNvSpPr>
          <p:nvPr>
            <p:ph type="body" sz="quarter" idx="54" hasCustomPrompt="1"/>
          </p:nvPr>
        </p:nvSpPr>
        <p:spPr>
          <a:xfrm>
            <a:off x="1206500" y="1605636"/>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9568" y="1587684"/>
            <a:ext cx="3996720" cy="4290596"/>
          </a:xfrm>
          <a:prstGeom prst="rect">
            <a:avLst/>
          </a:prstGeom>
        </p:spPr>
      </p:pic>
    </p:spTree>
    <p:extLst>
      <p:ext uri="{BB962C8B-B14F-4D97-AF65-F5344CB8AC3E}">
        <p14:creationId xmlns:p14="http://schemas.microsoft.com/office/powerpoint/2010/main" val="3781786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Information Areas w/Image Right">
    <p:spTree>
      <p:nvGrpSpPr>
        <p:cNvPr id="1" name=""/>
        <p:cNvGrpSpPr/>
        <p:nvPr/>
      </p:nvGrpSpPr>
      <p:grpSpPr>
        <a:xfrm>
          <a:off x="0" y="0"/>
          <a:ext cx="0" cy="0"/>
          <a:chOff x="0" y="0"/>
          <a:chExt cx="0" cy="0"/>
        </a:xfrm>
      </p:grpSpPr>
      <p:sp>
        <p:nvSpPr>
          <p:cNvPr id="15" name="Text Placeholder 10"/>
          <p:cNvSpPr>
            <a:spLocks noGrp="1"/>
          </p:cNvSpPr>
          <p:nvPr>
            <p:ph type="body" sz="quarter" idx="23" hasCustomPrompt="1"/>
          </p:nvPr>
        </p:nvSpPr>
        <p:spPr>
          <a:xfrm>
            <a:off x="12064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7" name="Text Placeholder 10"/>
          <p:cNvSpPr>
            <a:spLocks noGrp="1"/>
          </p:cNvSpPr>
          <p:nvPr>
            <p:ph type="body" sz="quarter" idx="25" hasCustomPrompt="1"/>
          </p:nvPr>
        </p:nvSpPr>
        <p:spPr>
          <a:xfrm>
            <a:off x="12064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26" name="Rectangle 25"/>
          <p:cNvSpPr/>
          <p:nvPr userDrawn="1"/>
        </p:nvSpPr>
        <p:spPr>
          <a:xfrm>
            <a:off x="8700420" y="1614714"/>
            <a:ext cx="3110580" cy="4127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userDrawn="1"/>
        </p:nvSpPr>
        <p:spPr>
          <a:xfrm>
            <a:off x="9478561" y="3161236"/>
            <a:ext cx="1585484" cy="707886"/>
          </a:xfrm>
          <a:prstGeom prst="rect">
            <a:avLst/>
          </a:prstGeom>
          <a:noFill/>
        </p:spPr>
        <p:txBody>
          <a:bodyPr wrap="square" rtlCol="0">
            <a:spAutoFit/>
          </a:bodyPr>
          <a:lstStyle/>
          <a:p>
            <a:pPr algn="ctr"/>
            <a:r>
              <a:rPr lang="en-US" sz="1000" dirty="0"/>
              <a:t>Image Size</a:t>
            </a:r>
          </a:p>
          <a:p>
            <a:pPr algn="ctr"/>
            <a:r>
              <a:rPr lang="en-US" sz="1000" dirty="0"/>
              <a:t>260 W x 345 H</a:t>
            </a:r>
          </a:p>
          <a:p>
            <a:pPr algn="ctr"/>
            <a:endParaRPr lang="en-US" sz="1000" dirty="0"/>
          </a:p>
          <a:p>
            <a:pPr algn="ctr"/>
            <a:r>
              <a:rPr lang="en-US" sz="1000" dirty="0"/>
              <a:t>Scale to fit</a:t>
            </a:r>
          </a:p>
        </p:txBody>
      </p:sp>
      <p:sp>
        <p:nvSpPr>
          <p:cNvPr id="16" name="Text Placeholder 6"/>
          <p:cNvSpPr>
            <a:spLocks noGrp="1"/>
          </p:cNvSpPr>
          <p:nvPr>
            <p:ph type="body" sz="quarter" idx="54" hasCustomPrompt="1"/>
          </p:nvPr>
        </p:nvSpPr>
        <p:spPr>
          <a:xfrm>
            <a:off x="1206499" y="1614714"/>
            <a:ext cx="7150101" cy="1878307"/>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p:txBody>
      </p:sp>
      <p:sp>
        <p:nvSpPr>
          <p:cNvPr id="19" name="Text Placeholder 9"/>
          <p:cNvSpPr>
            <a:spLocks noGrp="1"/>
          </p:cNvSpPr>
          <p:nvPr>
            <p:ph type="body" sz="quarter" idx="12" hasCustomPrompt="1"/>
          </p:nvPr>
        </p:nvSpPr>
        <p:spPr>
          <a:xfrm>
            <a:off x="1206500" y="344858"/>
            <a:ext cx="7150100"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0" name="Text Placeholder 10"/>
          <p:cNvSpPr>
            <a:spLocks noGrp="1"/>
          </p:cNvSpPr>
          <p:nvPr>
            <p:ph type="body" sz="quarter" idx="55" hasCustomPrompt="1"/>
          </p:nvPr>
        </p:nvSpPr>
        <p:spPr>
          <a:xfrm>
            <a:off x="51053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25" name="Text Placeholder 10"/>
          <p:cNvSpPr>
            <a:spLocks noGrp="1"/>
          </p:cNvSpPr>
          <p:nvPr>
            <p:ph type="body" sz="quarter" idx="56" hasCustomPrompt="1"/>
          </p:nvPr>
        </p:nvSpPr>
        <p:spPr>
          <a:xfrm>
            <a:off x="51053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Tree>
    <p:extLst>
      <p:ext uri="{BB962C8B-B14F-4D97-AF65-F5344CB8AC3E}">
        <p14:creationId xmlns:p14="http://schemas.microsoft.com/office/powerpoint/2010/main" val="260240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8" name="Text Placeholder 10"/>
          <p:cNvSpPr>
            <a:spLocks noGrp="1"/>
          </p:cNvSpPr>
          <p:nvPr>
            <p:ph type="body" sz="quarter" idx="19" hasCustomPrompt="1"/>
          </p:nvPr>
        </p:nvSpPr>
        <p:spPr>
          <a:xfrm>
            <a:off x="1200576" y="1930454"/>
            <a:ext cx="3180970"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0" name="Text Placeholder 10"/>
          <p:cNvSpPr>
            <a:spLocks noGrp="1"/>
          </p:cNvSpPr>
          <p:nvPr>
            <p:ph type="body" sz="quarter" idx="21" hasCustomPrompt="1"/>
          </p:nvPr>
        </p:nvSpPr>
        <p:spPr>
          <a:xfrm>
            <a:off x="4917866"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23" hasCustomPrompt="1"/>
          </p:nvPr>
        </p:nvSpPr>
        <p:spPr>
          <a:xfrm>
            <a:off x="8636075"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6" name="Text Placeholder 10"/>
          <p:cNvSpPr>
            <a:spLocks noGrp="1"/>
          </p:cNvSpPr>
          <p:nvPr>
            <p:ph type="body" sz="quarter" idx="33" hasCustomPrompt="1"/>
          </p:nvPr>
        </p:nvSpPr>
        <p:spPr>
          <a:xfrm>
            <a:off x="1200876"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7" name="Text Placeholder 10"/>
          <p:cNvSpPr>
            <a:spLocks noGrp="1"/>
          </p:cNvSpPr>
          <p:nvPr>
            <p:ph type="body" sz="quarter" idx="34" hasCustomPrompt="1"/>
          </p:nvPr>
        </p:nvSpPr>
        <p:spPr>
          <a:xfrm>
            <a:off x="4924214"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Text Placeholder 10"/>
          <p:cNvSpPr>
            <a:spLocks noGrp="1"/>
          </p:cNvSpPr>
          <p:nvPr>
            <p:ph type="body" sz="quarter" idx="35" hasCustomPrompt="1"/>
          </p:nvPr>
        </p:nvSpPr>
        <p:spPr>
          <a:xfrm>
            <a:off x="8639401"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68171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Sections w/Images">
    <p:spTree>
      <p:nvGrpSpPr>
        <p:cNvPr id="1" name=""/>
        <p:cNvGrpSpPr/>
        <p:nvPr/>
      </p:nvGrpSpPr>
      <p:grpSpPr>
        <a:xfrm>
          <a:off x="0" y="0"/>
          <a:ext cx="0" cy="0"/>
          <a:chOff x="0" y="0"/>
          <a:chExt cx="0" cy="0"/>
        </a:xfrm>
      </p:grpSpPr>
      <p:sp>
        <p:nvSpPr>
          <p:cNvPr id="31" name="Rectangle 30"/>
          <p:cNvSpPr/>
          <p:nvPr userDrawn="1"/>
        </p:nvSpPr>
        <p:spPr>
          <a:xfrm>
            <a:off x="1206499"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userDrawn="1"/>
        </p:nvSpPr>
        <p:spPr>
          <a:xfrm>
            <a:off x="1600417" y="295071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9" name="Text Placeholder 10"/>
          <p:cNvSpPr>
            <a:spLocks noGrp="1"/>
          </p:cNvSpPr>
          <p:nvPr>
            <p:ph type="body" sz="quarter" idx="19" hasCustomPrompt="1"/>
          </p:nvPr>
        </p:nvSpPr>
        <p:spPr>
          <a:xfrm>
            <a:off x="3330460" y="2102811"/>
            <a:ext cx="3117471"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3" hasCustomPrompt="1"/>
          </p:nvPr>
        </p:nvSpPr>
        <p:spPr>
          <a:xfrm>
            <a:off x="3330760" y="2635514"/>
            <a:ext cx="3108916"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1" name="Rectangle 20"/>
          <p:cNvSpPr/>
          <p:nvPr userDrawn="1"/>
        </p:nvSpPr>
        <p:spPr>
          <a:xfrm>
            <a:off x="6628778"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022696" y="295071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23" name="Text Placeholder 10"/>
          <p:cNvSpPr>
            <a:spLocks noGrp="1"/>
          </p:cNvSpPr>
          <p:nvPr>
            <p:ph type="body" sz="quarter" idx="34" hasCustomPrompt="1"/>
          </p:nvPr>
        </p:nvSpPr>
        <p:spPr>
          <a:xfrm>
            <a:off x="8753356" y="2102811"/>
            <a:ext cx="3074578"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7" name="Text Placeholder 10"/>
          <p:cNvSpPr>
            <a:spLocks noGrp="1"/>
          </p:cNvSpPr>
          <p:nvPr>
            <p:ph type="body" sz="quarter" idx="35" hasCustomPrompt="1"/>
          </p:nvPr>
        </p:nvSpPr>
        <p:spPr>
          <a:xfrm>
            <a:off x="8753340" y="2635514"/>
            <a:ext cx="3066141"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cxnSp>
        <p:nvCxnSpPr>
          <p:cNvPr id="24" name="Straight Connector 23"/>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40340640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ection w/Images">
    <p:spTree>
      <p:nvGrpSpPr>
        <p:cNvPr id="1" name=""/>
        <p:cNvGrpSpPr/>
        <p:nvPr/>
      </p:nvGrpSpPr>
      <p:grpSpPr>
        <a:xfrm>
          <a:off x="0" y="0"/>
          <a:ext cx="0" cy="0"/>
          <a:chOff x="0" y="0"/>
          <a:chExt cx="0" cy="0"/>
        </a:xfrm>
      </p:grpSpPr>
      <p:sp>
        <p:nvSpPr>
          <p:cNvPr id="42" name="Rectangle 41"/>
          <p:cNvSpPr/>
          <p:nvPr userDrawn="1"/>
        </p:nvSpPr>
        <p:spPr>
          <a:xfrm>
            <a:off x="1210123"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1272082" y="2170569"/>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25" name="Text Placeholder 10"/>
          <p:cNvSpPr>
            <a:spLocks noGrp="1"/>
          </p:cNvSpPr>
          <p:nvPr>
            <p:ph type="body" sz="quarter" idx="19" hasCustomPrompt="1"/>
          </p:nvPr>
        </p:nvSpPr>
        <p:spPr>
          <a:xfrm>
            <a:off x="2637432"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6" name="Text Placeholder 10"/>
          <p:cNvSpPr>
            <a:spLocks noGrp="1"/>
          </p:cNvSpPr>
          <p:nvPr>
            <p:ph type="body" sz="quarter" idx="33" hasCustomPrompt="1"/>
          </p:nvPr>
        </p:nvSpPr>
        <p:spPr>
          <a:xfrm>
            <a:off x="2637732"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5" name="Rectangle 34"/>
          <p:cNvSpPr/>
          <p:nvPr userDrawn="1"/>
        </p:nvSpPr>
        <p:spPr>
          <a:xfrm>
            <a:off x="1210123"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1272082" y="4365855"/>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50" name="Text Placeholder 10"/>
          <p:cNvSpPr>
            <a:spLocks noGrp="1"/>
          </p:cNvSpPr>
          <p:nvPr>
            <p:ph type="body" sz="quarter" idx="36" hasCustomPrompt="1"/>
          </p:nvPr>
        </p:nvSpPr>
        <p:spPr>
          <a:xfrm>
            <a:off x="2637432"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52" name="Text Placeholder 10"/>
          <p:cNvSpPr>
            <a:spLocks noGrp="1"/>
          </p:cNvSpPr>
          <p:nvPr>
            <p:ph type="body" sz="quarter" idx="37" hasCustomPrompt="1"/>
          </p:nvPr>
        </p:nvSpPr>
        <p:spPr>
          <a:xfrm>
            <a:off x="2637732"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2"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4" name="Rectangle 23"/>
          <p:cNvSpPr/>
          <p:nvPr userDrawn="1"/>
        </p:nvSpPr>
        <p:spPr>
          <a:xfrm>
            <a:off x="6741816"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userDrawn="1"/>
        </p:nvSpPr>
        <p:spPr>
          <a:xfrm>
            <a:off x="6803775" y="2170569"/>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36" name="Text Placeholder 10"/>
          <p:cNvSpPr>
            <a:spLocks noGrp="1"/>
          </p:cNvSpPr>
          <p:nvPr>
            <p:ph type="body" sz="quarter" idx="38" hasCustomPrompt="1"/>
          </p:nvPr>
        </p:nvSpPr>
        <p:spPr>
          <a:xfrm>
            <a:off x="8169125"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7" name="Text Placeholder 10"/>
          <p:cNvSpPr>
            <a:spLocks noGrp="1"/>
          </p:cNvSpPr>
          <p:nvPr>
            <p:ph type="body" sz="quarter" idx="39" hasCustomPrompt="1"/>
          </p:nvPr>
        </p:nvSpPr>
        <p:spPr>
          <a:xfrm>
            <a:off x="8169425"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Rectangle 37"/>
          <p:cNvSpPr/>
          <p:nvPr userDrawn="1"/>
        </p:nvSpPr>
        <p:spPr>
          <a:xfrm>
            <a:off x="6741816"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6803775" y="4365855"/>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44" name="Text Placeholder 10"/>
          <p:cNvSpPr>
            <a:spLocks noGrp="1"/>
          </p:cNvSpPr>
          <p:nvPr>
            <p:ph type="body" sz="quarter" idx="40" hasCustomPrompt="1"/>
          </p:nvPr>
        </p:nvSpPr>
        <p:spPr>
          <a:xfrm>
            <a:off x="8169125"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5" name="Text Placeholder 10"/>
          <p:cNvSpPr>
            <a:spLocks noGrp="1"/>
          </p:cNvSpPr>
          <p:nvPr>
            <p:ph type="body" sz="quarter" idx="41" hasCustomPrompt="1"/>
          </p:nvPr>
        </p:nvSpPr>
        <p:spPr>
          <a:xfrm>
            <a:off x="8169425"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12652662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Logo">
    <p:spTree>
      <p:nvGrpSpPr>
        <p:cNvPr id="1" name=""/>
        <p:cNvGrpSpPr/>
        <p:nvPr/>
      </p:nvGrpSpPr>
      <p:grpSpPr>
        <a:xfrm>
          <a:off x="0" y="0"/>
          <a:ext cx="0" cy="0"/>
          <a:chOff x="0" y="0"/>
          <a:chExt cx="0" cy="0"/>
        </a:xfrm>
      </p:grpSpPr>
      <p:sp>
        <p:nvSpPr>
          <p:cNvPr id="4" name="Rectangle 3"/>
          <p:cNvSpPr/>
          <p:nvPr userDrawn="1"/>
        </p:nvSpPr>
        <p:spPr>
          <a:xfrm>
            <a:off x="3178556" y="0"/>
            <a:ext cx="5816600" cy="6858000"/>
          </a:xfrm>
          <a:prstGeom prst="rect">
            <a:avLst/>
          </a:prstGeom>
          <a:solidFill>
            <a:srgbClr val="003A72">
              <a:alpha val="85000"/>
            </a:srgbClr>
          </a:solidFill>
          <a:ln>
            <a:noFill/>
          </a:ln>
          <a:effectLst>
            <a:outerShdw blurRad="50800" dir="5400000" sx="102000" sy="102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178556" y="0"/>
            <a:ext cx="5816600" cy="17843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9605" y="1752600"/>
            <a:ext cx="4860090" cy="3352800"/>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110092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Image to Left">
    <p:spTree>
      <p:nvGrpSpPr>
        <p:cNvPr id="1" name=""/>
        <p:cNvGrpSpPr/>
        <p:nvPr/>
      </p:nvGrpSpPr>
      <p:grpSpPr>
        <a:xfrm>
          <a:off x="0" y="0"/>
          <a:ext cx="0" cy="0"/>
          <a:chOff x="0" y="0"/>
          <a:chExt cx="0" cy="0"/>
        </a:xfrm>
      </p:grpSpPr>
      <p:sp>
        <p:nvSpPr>
          <p:cNvPr id="14" name="Text Placeholder 10"/>
          <p:cNvSpPr>
            <a:spLocks noGrp="1"/>
          </p:cNvSpPr>
          <p:nvPr>
            <p:ph type="body" sz="quarter" idx="34" hasCustomPrompt="1"/>
          </p:nvPr>
        </p:nvSpPr>
        <p:spPr>
          <a:xfrm>
            <a:off x="7369100" y="1621125"/>
            <a:ext cx="4458834"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Left</a:t>
            </a:r>
          </a:p>
        </p:txBody>
      </p:sp>
      <p:sp>
        <p:nvSpPr>
          <p:cNvPr id="15" name="Text Placeholder 10"/>
          <p:cNvSpPr>
            <a:spLocks noGrp="1"/>
          </p:cNvSpPr>
          <p:nvPr>
            <p:ph type="body" sz="quarter" idx="35" hasCustomPrompt="1"/>
          </p:nvPr>
        </p:nvSpPr>
        <p:spPr>
          <a:xfrm>
            <a:off x="7369399" y="2111843"/>
            <a:ext cx="4458535"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91577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ample Chart/Image to Left">
    <p:spTree>
      <p:nvGrpSpPr>
        <p:cNvPr id="1" name=""/>
        <p:cNvGrpSpPr/>
        <p:nvPr/>
      </p:nvGrpSpPr>
      <p:grpSpPr>
        <a:xfrm>
          <a:off x="0" y="0"/>
          <a:ext cx="0" cy="0"/>
          <a:chOff x="0" y="0"/>
          <a:chExt cx="0" cy="0"/>
        </a:xfrm>
      </p:grpSpPr>
      <p:graphicFrame>
        <p:nvGraphicFramePr>
          <p:cNvPr id="12" name="Chart 11"/>
          <p:cNvGraphicFramePr/>
          <p:nvPr userDrawn="1">
            <p:extLst>
              <p:ext uri="{D42A27DB-BD31-4B8C-83A1-F6EECF244321}">
                <p14:modId xmlns:p14="http://schemas.microsoft.com/office/powerpoint/2010/main" val="681232660"/>
              </p:ext>
            </p:extLst>
          </p:nvPr>
        </p:nvGraphicFramePr>
        <p:xfrm>
          <a:off x="1206498" y="1254976"/>
          <a:ext cx="5899051" cy="470690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0"/>
          <p:cNvSpPr>
            <a:spLocks noGrp="1"/>
          </p:cNvSpPr>
          <p:nvPr>
            <p:ph type="body" sz="quarter" idx="36" hasCustomPrompt="1"/>
          </p:nvPr>
        </p:nvSpPr>
        <p:spPr>
          <a:xfrm>
            <a:off x="7369100" y="1642117"/>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Chart</a:t>
            </a:r>
          </a:p>
        </p:txBody>
      </p:sp>
      <p:sp>
        <p:nvSpPr>
          <p:cNvPr id="18" name="Text Placeholder 10"/>
          <p:cNvSpPr>
            <a:spLocks noGrp="1"/>
          </p:cNvSpPr>
          <p:nvPr>
            <p:ph type="body" sz="quarter" idx="37" hasCustomPrompt="1"/>
          </p:nvPr>
        </p:nvSpPr>
        <p:spPr>
          <a:xfrm>
            <a:off x="7369399"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9"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35468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Image to Right">
    <p:spTree>
      <p:nvGrpSpPr>
        <p:cNvPr id="1" name=""/>
        <p:cNvGrpSpPr/>
        <p:nvPr/>
      </p:nvGrpSpPr>
      <p:grpSpPr>
        <a:xfrm>
          <a:off x="0" y="0"/>
          <a:ext cx="0" cy="0"/>
          <a:chOff x="0" y="0"/>
          <a:chExt cx="0" cy="0"/>
        </a:xfrm>
      </p:grpSpPr>
      <p:sp>
        <p:nvSpPr>
          <p:cNvPr id="13" name="Text Placeholder 10"/>
          <p:cNvSpPr>
            <a:spLocks noGrp="1"/>
          </p:cNvSpPr>
          <p:nvPr>
            <p:ph type="body" sz="quarter" idx="34"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Right</a:t>
            </a:r>
          </a:p>
        </p:txBody>
      </p:sp>
      <p:sp>
        <p:nvSpPr>
          <p:cNvPr id="14" name="Text Placeholder 10"/>
          <p:cNvSpPr>
            <a:spLocks noGrp="1"/>
          </p:cNvSpPr>
          <p:nvPr>
            <p:ph type="body" sz="quarter" idx="35"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925589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ample Chart/Image to Right">
    <p:spTree>
      <p:nvGrpSpPr>
        <p:cNvPr id="1" name=""/>
        <p:cNvGrpSpPr/>
        <p:nvPr/>
      </p:nvGrpSpPr>
      <p:grpSpPr>
        <a:xfrm>
          <a:off x="0" y="0"/>
          <a:ext cx="0" cy="0"/>
          <a:chOff x="0" y="0"/>
          <a:chExt cx="0" cy="0"/>
        </a:xfrm>
      </p:grpSpPr>
      <p:graphicFrame>
        <p:nvGraphicFramePr>
          <p:cNvPr id="8" name="Chart 7"/>
          <p:cNvGraphicFramePr/>
          <p:nvPr userDrawn="1">
            <p:extLst>
              <p:ext uri="{D42A27DB-BD31-4B8C-83A1-F6EECF244321}">
                <p14:modId xmlns:p14="http://schemas.microsoft.com/office/powerpoint/2010/main" val="1247557381"/>
              </p:ext>
            </p:extLst>
          </p:nvPr>
        </p:nvGraphicFramePr>
        <p:xfrm>
          <a:off x="6045200" y="1668906"/>
          <a:ext cx="5782734" cy="42910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0"/>
          <p:cNvSpPr>
            <a:spLocks noGrp="1"/>
          </p:cNvSpPr>
          <p:nvPr>
            <p:ph type="body" sz="quarter" idx="36"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Pie Chart</a:t>
            </a:r>
          </a:p>
        </p:txBody>
      </p:sp>
      <p:sp>
        <p:nvSpPr>
          <p:cNvPr id="10" name="Text Placeholder 10"/>
          <p:cNvSpPr>
            <a:spLocks noGrp="1"/>
          </p:cNvSpPr>
          <p:nvPr>
            <p:ph type="body" sz="quarter" idx="37"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13"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266251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Image Full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33478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ample Chart/Image Full Slide">
    <p:spTree>
      <p:nvGrpSpPr>
        <p:cNvPr id="1" name=""/>
        <p:cNvGrpSpPr/>
        <p:nvPr/>
      </p:nvGrpSpPr>
      <p:grpSpPr>
        <a:xfrm>
          <a:off x="0" y="0"/>
          <a:ext cx="0" cy="0"/>
          <a:chOff x="0" y="0"/>
          <a:chExt cx="0" cy="0"/>
        </a:xfrm>
      </p:grpSpPr>
      <p:graphicFrame>
        <p:nvGraphicFramePr>
          <p:cNvPr id="5" name="Chart 4"/>
          <p:cNvGraphicFramePr/>
          <p:nvPr userDrawn="1">
            <p:extLst>
              <p:ext uri="{D42A27DB-BD31-4B8C-83A1-F6EECF244321}">
                <p14:modId xmlns:p14="http://schemas.microsoft.com/office/powerpoint/2010/main" val="268038732"/>
              </p:ext>
            </p:extLst>
          </p:nvPr>
        </p:nvGraphicFramePr>
        <p:xfrm>
          <a:off x="1201053" y="1600199"/>
          <a:ext cx="10626882" cy="42882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1538461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Photo Slide">
    <p:spTree>
      <p:nvGrpSpPr>
        <p:cNvPr id="1" name=""/>
        <p:cNvGrpSpPr/>
        <p:nvPr/>
      </p:nvGrpSpPr>
      <p:grpSpPr>
        <a:xfrm>
          <a:off x="0" y="0"/>
          <a:ext cx="0" cy="0"/>
          <a:chOff x="0" y="0"/>
          <a:chExt cx="0" cy="0"/>
        </a:xfrm>
      </p:grpSpPr>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4"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5"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9"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711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ultiple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6"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3"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44"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287" y="-4698"/>
            <a:ext cx="3718428" cy="235675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1407" y="-1"/>
            <a:ext cx="3470591" cy="233302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3808" y="2254923"/>
            <a:ext cx="3710592" cy="2351783"/>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4400" y="2275261"/>
            <a:ext cx="3457599" cy="230526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34460" y="4523491"/>
            <a:ext cx="3459300" cy="2325438"/>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21827" y="4508593"/>
            <a:ext cx="3712655" cy="2353091"/>
          </a:xfrm>
          <a:prstGeom prst="rect">
            <a:avLst/>
          </a:prstGeom>
        </p:spPr>
      </p:pic>
    </p:spTree>
    <p:extLst>
      <p:ext uri="{BB962C8B-B14F-4D97-AF65-F5344CB8AC3E}">
        <p14:creationId xmlns:p14="http://schemas.microsoft.com/office/powerpoint/2010/main" val="1057185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1"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3"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78353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9"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4"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04" y="3438072"/>
            <a:ext cx="5423896" cy="343768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104" y="0"/>
            <a:ext cx="5423896" cy="3437680"/>
          </a:xfrm>
          <a:prstGeom prst="rect">
            <a:avLst/>
          </a:prstGeom>
        </p:spPr>
      </p:pic>
    </p:spTree>
    <p:extLst>
      <p:ext uri="{BB962C8B-B14F-4D97-AF65-F5344CB8AC3E}">
        <p14:creationId xmlns:p14="http://schemas.microsoft.com/office/powerpoint/2010/main" val="422994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Styles Slide">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Headline 52pt</a:t>
            </a:r>
          </a:p>
        </p:txBody>
      </p:sp>
      <p:sp>
        <p:nvSpPr>
          <p:cNvPr id="7"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One</a:t>
            </a:r>
          </a:p>
        </p:txBody>
      </p:sp>
      <p:sp>
        <p:nvSpPr>
          <p:cNvPr id="9"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Bullet list</a:t>
            </a:r>
          </a:p>
          <a:p>
            <a:pPr lvl="1"/>
            <a:r>
              <a:rPr lang="en-US" dirty="0"/>
              <a:t>Additional bullet</a:t>
            </a:r>
          </a:p>
          <a:p>
            <a:pPr lvl="2"/>
            <a:r>
              <a:rPr lang="en-US" dirty="0"/>
              <a:t>Even more bullet lists</a:t>
            </a:r>
          </a:p>
        </p:txBody>
      </p:sp>
      <p:sp>
        <p:nvSpPr>
          <p:cNvPr id="10"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Bold Item header</a:t>
            </a:r>
          </a:p>
        </p:txBody>
      </p:sp>
      <p:sp>
        <p:nvSpPr>
          <p:cNvPr id="8"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3884415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9"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59600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5"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2"/>
            <a:ext cx="6096000" cy="6858000"/>
          </a:xfrm>
          <a:prstGeom prst="rect">
            <a:avLst/>
          </a:prstGeom>
        </p:spPr>
      </p:pic>
    </p:spTree>
    <p:extLst>
      <p:ext uri="{BB962C8B-B14F-4D97-AF65-F5344CB8AC3E}">
        <p14:creationId xmlns:p14="http://schemas.microsoft.com/office/powerpoint/2010/main" val="2760093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662856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8999"/>
            <a:ext cx="6096000" cy="3429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860103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2" name="Rectangle 1"/>
          <p:cNvSpPr/>
          <p:nvPr userDrawn="1"/>
        </p:nvSpPr>
        <p:spPr>
          <a:xfrm>
            <a:off x="1382751" y="716643"/>
            <a:ext cx="3386271" cy="4726214"/>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rgbClr val="003A7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1680986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7" name="Rectangle 6"/>
          <p:cNvSpPr/>
          <p:nvPr userDrawn="1"/>
        </p:nvSpPr>
        <p:spPr>
          <a:xfrm>
            <a:off x="1382750" y="716643"/>
            <a:ext cx="3386273" cy="4726214"/>
          </a:xfrm>
          <a:prstGeom prst="rect">
            <a:avLst/>
          </a:prstGeom>
          <a:solidFill>
            <a:srgbClr val="082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chemeClr val="bg1"/>
                </a:solidFill>
                <a:latin typeface="Calibri"/>
                <a:cs typeface="Calibri"/>
              </a:defRPr>
            </a:lvl1pPr>
          </a:lstStyle>
          <a:p>
            <a:pPr lvl="0"/>
            <a:r>
              <a:rPr lang="en-US" dirty="0"/>
              <a:t>Slide Title.</a:t>
            </a:r>
          </a:p>
        </p:txBody>
      </p:sp>
      <p:sp>
        <p:nvSpPr>
          <p:cNvPr id="12"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2437850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200" b="1" baseline="0">
                <a:solidFill>
                  <a:srgbClr val="003A72"/>
                </a:solidFill>
                <a:latin typeface="Calibri"/>
                <a:cs typeface="Calibri"/>
              </a:defRPr>
            </a:lvl1pPr>
          </a:lstStyle>
          <a:p>
            <a:pPr lvl="0"/>
            <a:r>
              <a:rPr lang="en-US" dirty="0"/>
              <a:t>Slide Title</a:t>
            </a:r>
          </a:p>
        </p:txBody>
      </p:sp>
      <p:sp>
        <p:nvSpPr>
          <p:cNvPr id="9"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40351793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400" b="1" baseline="0">
                <a:solidFill>
                  <a:srgbClr val="F2F2F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59398156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 Slide Yellow">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2" hasCustomPrompt="1"/>
          </p:nvPr>
        </p:nvSpPr>
        <p:spPr>
          <a:xfrm>
            <a:off x="972777" y="3276599"/>
            <a:ext cx="9479793" cy="705949"/>
          </a:xfrm>
          <a:prstGeom prst="rect">
            <a:avLst/>
          </a:prstGeom>
        </p:spPr>
        <p:txBody>
          <a:bodyPr/>
          <a:lstStyle>
            <a:lvl1pPr marL="0" indent="0">
              <a:lnSpc>
                <a:spcPts val="6000"/>
              </a:lnSpc>
              <a:buNone/>
              <a:defRPr sz="5200" b="1" baseline="0">
                <a:solidFill>
                  <a:schemeClr val="bg1"/>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06926"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07224A"/>
                </a:solidFill>
                <a:latin typeface="Arial"/>
                <a:cs typeface="Arial"/>
              </a:defRPr>
            </a:lvl1pPr>
          </a:lstStyle>
          <a:p>
            <a:r>
              <a:rPr lang="en-US" dirty="0"/>
              <a:t>List Item</a:t>
            </a:r>
          </a:p>
          <a:p>
            <a:r>
              <a:rPr lang="en-US" dirty="0"/>
              <a:t>List Item</a:t>
            </a:r>
          </a:p>
        </p:txBody>
      </p:sp>
    </p:spTree>
    <p:extLst>
      <p:ext uri="{BB962C8B-B14F-4D97-AF65-F5344CB8AC3E}">
        <p14:creationId xmlns:p14="http://schemas.microsoft.com/office/powerpoint/2010/main" val="127289622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 Slide Blu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2" hasCustomPrompt="1"/>
          </p:nvPr>
        </p:nvSpPr>
        <p:spPr>
          <a:xfrm>
            <a:off x="972777" y="3276599"/>
            <a:ext cx="10384342" cy="705949"/>
          </a:xfrm>
          <a:prstGeom prst="rect">
            <a:avLst/>
          </a:prstGeom>
        </p:spPr>
        <p:txBody>
          <a:bodyPr/>
          <a:lstStyle>
            <a:lvl1pPr marL="0" indent="0">
              <a:lnSpc>
                <a:spcPts val="6000"/>
              </a:lnSpc>
              <a:buNone/>
              <a:defRPr sz="5200" b="1" baseline="0">
                <a:solidFill>
                  <a:srgbClr val="F6C51E"/>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15997"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p:txBody>
      </p:sp>
    </p:spTree>
    <p:extLst>
      <p:ext uri="{BB962C8B-B14F-4D97-AF65-F5344CB8AC3E}">
        <p14:creationId xmlns:p14="http://schemas.microsoft.com/office/powerpoint/2010/main" val="309760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3"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sp>
        <p:nvSpPr>
          <p:cNvPr id="17"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270948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lumn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582257" y="27883"/>
            <a:ext cx="11323595"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459928"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608734" y="1062166"/>
            <a:ext cx="547485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7" name="Text Placeholder 6"/>
          <p:cNvSpPr>
            <a:spLocks noGrp="1"/>
          </p:cNvSpPr>
          <p:nvPr>
            <p:ph type="body" sz="quarter" idx="54" hasCustomPrompt="1"/>
          </p:nvPr>
        </p:nvSpPr>
        <p:spPr>
          <a:xfrm>
            <a:off x="6418081" y="1062166"/>
            <a:ext cx="548777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5315651" y="6376986"/>
            <a:ext cx="5938965"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485177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T Crest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602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T Crest w/Page Number">
    <p:spTree>
      <p:nvGrpSpPr>
        <p:cNvPr id="1" name=""/>
        <p:cNvGrpSpPr/>
        <p:nvPr/>
      </p:nvGrpSpPr>
      <p:grpSpPr>
        <a:xfrm>
          <a:off x="0" y="0"/>
          <a:ext cx="0" cy="0"/>
          <a:chOff x="0" y="0"/>
          <a:chExt cx="0" cy="0"/>
        </a:xfrm>
      </p:grpSpPr>
      <p:sp>
        <p:nvSpPr>
          <p:cNvPr id="4"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17080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w/Hospital">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1263326" y="344858"/>
            <a:ext cx="723239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2" name="Text Placeholder 6"/>
          <p:cNvSpPr>
            <a:spLocks noGrp="1"/>
          </p:cNvSpPr>
          <p:nvPr>
            <p:ph type="body" sz="quarter" idx="55" hasCustomPrompt="1"/>
          </p:nvPr>
        </p:nvSpPr>
        <p:spPr>
          <a:xfrm>
            <a:off x="1263325" y="1339693"/>
            <a:ext cx="7232397" cy="791479"/>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6" hasCustomPrompt="1"/>
          </p:nvPr>
        </p:nvSpPr>
        <p:spPr>
          <a:xfrm>
            <a:off x="1263325" y="2829778"/>
            <a:ext cx="7232399" cy="71352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7" hasCustomPrompt="1"/>
          </p:nvPr>
        </p:nvSpPr>
        <p:spPr>
          <a:xfrm>
            <a:off x="1263325" y="2273671"/>
            <a:ext cx="7232399" cy="413608"/>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656" y="0"/>
            <a:ext cx="3133344" cy="6858000"/>
          </a:xfrm>
          <a:prstGeom prst="rect">
            <a:avLst/>
          </a:prstGeom>
        </p:spPr>
      </p:pic>
    </p:spTree>
    <p:extLst>
      <p:ext uri="{BB962C8B-B14F-4D97-AF65-F5344CB8AC3E}">
        <p14:creationId xmlns:p14="http://schemas.microsoft.com/office/powerpoint/2010/main" val="10277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nformation Slide">
    <p:spTree>
      <p:nvGrpSpPr>
        <p:cNvPr id="1" name=""/>
        <p:cNvGrpSpPr/>
        <p:nvPr/>
      </p:nvGrpSpPr>
      <p:grpSpPr>
        <a:xfrm>
          <a:off x="0" y="0"/>
          <a:ext cx="0" cy="0"/>
          <a:chOff x="0" y="0"/>
          <a:chExt cx="0" cy="0"/>
        </a:xfrm>
      </p:grpSpPr>
      <p:sp>
        <p:nvSpPr>
          <p:cNvPr id="15" name="Text Placeholder 6"/>
          <p:cNvSpPr>
            <a:spLocks noGrp="1"/>
          </p:cNvSpPr>
          <p:nvPr>
            <p:ph type="body" sz="quarter" idx="53" hasCustomPrompt="1"/>
          </p:nvPr>
        </p:nvSpPr>
        <p:spPr>
          <a:xfrm>
            <a:off x="1263326" y="1663698"/>
            <a:ext cx="1056460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1263325" y="344858"/>
            <a:ext cx="10564609"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2"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11314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Information Slide">
    <p:spTree>
      <p:nvGrpSpPr>
        <p:cNvPr id="1" name=""/>
        <p:cNvGrpSpPr/>
        <p:nvPr/>
      </p:nvGrpSpPr>
      <p:grpSpPr>
        <a:xfrm>
          <a:off x="0" y="0"/>
          <a:ext cx="0" cy="0"/>
          <a:chOff x="0" y="0"/>
          <a:chExt cx="0" cy="0"/>
        </a:xfrm>
      </p:grpSpPr>
      <p:sp>
        <p:nvSpPr>
          <p:cNvPr id="10" name="Text Placeholder 6"/>
          <p:cNvSpPr>
            <a:spLocks noGrp="1"/>
          </p:cNvSpPr>
          <p:nvPr>
            <p:ph type="body" sz="quarter" idx="54" hasCustomPrompt="1"/>
          </p:nvPr>
        </p:nvSpPr>
        <p:spPr>
          <a:xfrm>
            <a:off x="6706049" y="1650998"/>
            <a:ext cx="51225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6"/>
          <p:cNvSpPr>
            <a:spLocks noGrp="1"/>
          </p:cNvSpPr>
          <p:nvPr>
            <p:ph type="body" sz="quarter" idx="55" hasCustomPrompt="1"/>
          </p:nvPr>
        </p:nvSpPr>
        <p:spPr>
          <a:xfrm>
            <a:off x="1263327" y="1663698"/>
            <a:ext cx="51374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2" name="Text Placeholder 9"/>
          <p:cNvSpPr>
            <a:spLocks noGrp="1"/>
          </p:cNvSpPr>
          <p:nvPr>
            <p:ph type="body" sz="quarter" idx="12" hasCustomPrompt="1"/>
          </p:nvPr>
        </p:nvSpPr>
        <p:spPr>
          <a:xfrm>
            <a:off x="1263326" y="344858"/>
            <a:ext cx="1056526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49021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tion w/Image Righ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a:t>
            </a:r>
            <a:r>
              <a:rPr lang="en-US" sz="1000" baseline="0" dirty="0"/>
              <a:t> to fit.</a:t>
            </a:r>
            <a:endParaRPr lang="en-US" sz="1000" dirty="0"/>
          </a:p>
        </p:txBody>
      </p:sp>
      <p:sp>
        <p:nvSpPr>
          <p:cNvPr id="9"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0108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rmation w/Image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a:solidFill>
            <a:srgbClr val="F6C51E"/>
          </a:solidFill>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a:t>
            </a:r>
            <a:r>
              <a:rPr lang="en-US" sz="1000" baseline="0" dirty="0"/>
              <a:t> to fit.</a:t>
            </a:r>
            <a:endParaRPr lang="en-US" sz="1000" dirty="0"/>
          </a:p>
        </p:txBody>
      </p:sp>
      <p:sp>
        <p:nvSpPr>
          <p:cNvPr id="12"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3"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504982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theme" Target="../theme/theme2.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2823" y="0"/>
            <a:ext cx="12192000" cy="6858000"/>
          </a:xfrm>
          <a:prstGeom prst="rect">
            <a:avLst/>
          </a:prstGeom>
          <a:solidFill>
            <a:srgbClr val="07224A">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921065"/>
      </p:ext>
    </p:extLst>
  </p:cSld>
  <p:clrMap bg1="lt1" tx1="dk1" bg2="lt2" tx2="dk2" accent1="accent1" accent2="accent2" accent3="accent3" accent4="accent4" accent5="accent5" accent6="accent6" hlink="hlink" folHlink="folHlink"/>
  <p:sldLayoutIdLst>
    <p:sldLayoutId id="2147483793" r:id="rId1"/>
    <p:sldLayoutId id="214748379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88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0"/>
          <a:stretch>
            <a:fillRect/>
          </a:stretch>
        </p:blipFill>
        <p:spPr>
          <a:xfrm>
            <a:off x="145233" y="6058072"/>
            <a:ext cx="598534" cy="684038"/>
          </a:xfrm>
          <a:prstGeom prst="rect">
            <a:avLst/>
          </a:prstGeom>
        </p:spPr>
      </p:pic>
      <p:sp>
        <p:nvSpPr>
          <p:cNvPr id="6"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
        <p:nvSpPr>
          <p:cNvPr id="3" name="Rectangle 2"/>
          <p:cNvSpPr/>
          <p:nvPr userDrawn="1"/>
        </p:nvSpPr>
        <p:spPr>
          <a:xfrm rot="16200000">
            <a:off x="-109499" y="563983"/>
            <a:ext cx="1107996" cy="646331"/>
          </a:xfrm>
          <a:prstGeom prst="rect">
            <a:avLst/>
          </a:prstGeom>
          <a:noFill/>
        </p:spPr>
        <p:txBody>
          <a:bodyPr wrap="none" lIns="91440" tIns="45720" rIns="91440" bIns="45720">
            <a:spAutoFit/>
          </a:bodyPr>
          <a:lstStyle/>
          <a:p>
            <a:pPr algn="ctr"/>
            <a:r>
              <a:rPr lang="en-US" sz="3600" b="1" i="0" cap="none" spc="0" dirty="0">
                <a:ln w="0">
                  <a:noFill/>
                </a:ln>
                <a:solidFill>
                  <a:schemeClr val="accent1">
                    <a:lumMod val="60000"/>
                    <a:lumOff val="40000"/>
                  </a:schemeClr>
                </a:solidFill>
                <a:effectLst/>
                <a:latin typeface="Arial" charset="0"/>
                <a:ea typeface="Arial" charset="0"/>
                <a:cs typeface="Arial" charset="0"/>
              </a:rPr>
              <a:t>UTP</a:t>
            </a:r>
          </a:p>
        </p:txBody>
      </p:sp>
    </p:spTree>
    <p:extLst>
      <p:ext uri="{BB962C8B-B14F-4D97-AF65-F5344CB8AC3E}">
        <p14:creationId xmlns:p14="http://schemas.microsoft.com/office/powerpoint/2010/main" val="42550141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98" r:id="rId3"/>
    <p:sldLayoutId id="2147483650" r:id="rId4"/>
    <p:sldLayoutId id="2147483810" r:id="rId5"/>
    <p:sldLayoutId id="2147483651" r:id="rId6"/>
    <p:sldLayoutId id="2147483799" r:id="rId7"/>
    <p:sldLayoutId id="2147483748" r:id="rId8"/>
    <p:sldLayoutId id="2147483800" r:id="rId9"/>
    <p:sldLayoutId id="2147483652" r:id="rId10"/>
    <p:sldLayoutId id="2147483801" r:id="rId11"/>
    <p:sldLayoutId id="2147483756" r:id="rId12"/>
    <p:sldLayoutId id="2147483802" r:id="rId13"/>
    <p:sldLayoutId id="2147483656" r:id="rId14"/>
    <p:sldLayoutId id="2147483670" r:id="rId15"/>
    <p:sldLayoutId id="2147483672" r:id="rId16"/>
    <p:sldLayoutId id="2147483682" r:id="rId17"/>
    <p:sldLayoutId id="2147483706" r:id="rId18"/>
    <p:sldLayoutId id="2147483807" r:id="rId19"/>
    <p:sldLayoutId id="2147483730" r:id="rId20"/>
    <p:sldLayoutId id="2147483808" r:id="rId21"/>
    <p:sldLayoutId id="2147483735" r:id="rId22"/>
    <p:sldLayoutId id="2147483809" r:id="rId23"/>
    <p:sldLayoutId id="2147483699" r:id="rId24"/>
    <p:sldLayoutId id="2147483803" r:id="rId25"/>
    <p:sldLayoutId id="2147483757" r:id="rId26"/>
    <p:sldLayoutId id="2147483804" r:id="rId27"/>
    <p:sldLayoutId id="2147483704" r:id="rId28"/>
    <p:sldLayoutId id="2147483805" r:id="rId29"/>
    <p:sldLayoutId id="2147483753" r:id="rId30"/>
    <p:sldLayoutId id="2147483806" r:id="rId31"/>
    <p:sldLayoutId id="2147483679" r:id="rId32"/>
    <p:sldLayoutId id="2147483751" r:id="rId33"/>
    <p:sldLayoutId id="2147483678" r:id="rId34"/>
    <p:sldLayoutId id="2147483752" r:id="rId35"/>
    <p:sldLayoutId id="2147483671" r:id="rId36"/>
    <p:sldLayoutId id="2147483749" r:id="rId37"/>
    <p:sldLayoutId id="2147483811" r:id="rId3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orient="horz" pos="4032">
          <p15:clr>
            <a:srgbClr val="F26B43"/>
          </p15:clr>
        </p15:guide>
        <p15:guide id="3" pos="288">
          <p15:clr>
            <a:srgbClr val="F26B43"/>
          </p15:clr>
        </p15:guide>
        <p15:guide id="4" pos="7392">
          <p15:clr>
            <a:srgbClr val="F26B43"/>
          </p15:clr>
        </p15:guide>
        <p15:guide id="5"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889000" cy="6858000"/>
          </a:xfrm>
          <a:prstGeom prst="rect">
            <a:avLst/>
          </a:prstGeom>
          <a:solidFill>
            <a:srgbClr val="EFC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4"/>
          <a:stretch>
            <a:fillRect/>
          </a:stretch>
        </p:blipFill>
        <p:spPr>
          <a:xfrm>
            <a:off x="145233" y="6054381"/>
            <a:ext cx="598534" cy="684038"/>
          </a:xfrm>
          <a:prstGeom prst="rect">
            <a:avLst/>
          </a:prstGeom>
        </p:spPr>
      </p:pic>
      <p:sp>
        <p:nvSpPr>
          <p:cNvPr id="7" name="Rectangle 6"/>
          <p:cNvSpPr/>
          <p:nvPr userDrawn="1"/>
        </p:nvSpPr>
        <p:spPr>
          <a:xfrm rot="16200000">
            <a:off x="-109499" y="563983"/>
            <a:ext cx="1107996" cy="646331"/>
          </a:xfrm>
          <a:prstGeom prst="rect">
            <a:avLst/>
          </a:prstGeom>
          <a:noFill/>
        </p:spPr>
        <p:txBody>
          <a:bodyPr wrap="none" lIns="91440" tIns="45720" rIns="91440" bIns="45720">
            <a:spAutoFit/>
          </a:bodyPr>
          <a:lstStyle/>
          <a:p>
            <a:pPr algn="ctr"/>
            <a:r>
              <a:rPr lang="en-US" sz="3600" b="1" i="0" cap="none" spc="0" dirty="0">
                <a:ln w="0">
                  <a:noFill/>
                </a:ln>
                <a:solidFill>
                  <a:srgbClr val="FADC78"/>
                </a:solidFill>
                <a:effectLst/>
                <a:latin typeface="Arial" charset="0"/>
                <a:ea typeface="Arial" charset="0"/>
                <a:cs typeface="Arial" charset="0"/>
              </a:rPr>
              <a:t>UTP</a:t>
            </a:r>
          </a:p>
        </p:txBody>
      </p:sp>
    </p:spTree>
    <p:extLst>
      <p:ext uri="{BB962C8B-B14F-4D97-AF65-F5344CB8AC3E}">
        <p14:creationId xmlns:p14="http://schemas.microsoft.com/office/powerpoint/2010/main" val="3601837377"/>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7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Virtual Urgent Care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671" y="2276914"/>
            <a:ext cx="3238404" cy="2158936"/>
          </a:xfrm>
          <a:prstGeom prst="rect">
            <a:avLst/>
          </a:prstGeom>
        </p:spPr>
      </p:pic>
      <p:sp>
        <p:nvSpPr>
          <p:cNvPr id="5" name="Rectangle 4"/>
          <p:cNvSpPr/>
          <p:nvPr/>
        </p:nvSpPr>
        <p:spPr>
          <a:xfrm>
            <a:off x="1353671" y="4683596"/>
            <a:ext cx="2729658" cy="769441"/>
          </a:xfrm>
          <a:prstGeom prst="rect">
            <a:avLst/>
          </a:prstGeom>
        </p:spPr>
        <p:txBody>
          <a:bodyPr wrap="none">
            <a:spAutoFit/>
          </a:bodyPr>
          <a:lstStyle/>
          <a:p>
            <a:pPr algn="ctr"/>
            <a:r>
              <a:rPr lang="en-US" sz="4400" b="1" dirty="0">
                <a:ln w="22225">
                  <a:solidFill>
                    <a:schemeClr val="accent2"/>
                  </a:solidFill>
                  <a:prstDash val="solid"/>
                </a:ln>
                <a:solidFill>
                  <a:schemeClr val="accent2">
                    <a:lumMod val="40000"/>
                    <a:lumOff val="60000"/>
                  </a:schemeClr>
                </a:solidFill>
              </a:rPr>
              <a:t>Thank  You</a:t>
            </a:r>
          </a:p>
        </p:txBody>
      </p:sp>
      <p:sp>
        <p:nvSpPr>
          <p:cNvPr id="6" name="TextBox 5"/>
          <p:cNvSpPr txBox="1"/>
          <p:nvPr/>
        </p:nvSpPr>
        <p:spPr>
          <a:xfrm>
            <a:off x="1353671" y="1225393"/>
            <a:ext cx="4858870" cy="646331"/>
          </a:xfrm>
          <a:prstGeom prst="rect">
            <a:avLst/>
          </a:prstGeom>
          <a:noFill/>
        </p:spPr>
        <p:txBody>
          <a:bodyPr wrap="square" rtlCol="0">
            <a:spAutoFit/>
          </a:bodyPr>
          <a:lstStyle/>
          <a:p>
            <a:r>
              <a:rPr lang="en-US" sz="3600" dirty="0">
                <a:solidFill>
                  <a:schemeClr val="bg1">
                    <a:lumMod val="50000"/>
                  </a:schemeClr>
                </a:solidFill>
              </a:rPr>
              <a:t>UTP Telemedicine Center </a:t>
            </a:r>
          </a:p>
        </p:txBody>
      </p:sp>
    </p:spTree>
    <p:extLst>
      <p:ext uri="{BB962C8B-B14F-4D97-AF65-F5344CB8AC3E}">
        <p14:creationId xmlns:p14="http://schemas.microsoft.com/office/powerpoint/2010/main" val="119531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prstGeom prst="rect">
            <a:avLst/>
          </a:prstGeom>
        </p:spPr>
        <p:txBody>
          <a:bodyPr/>
          <a:lstStyle/>
          <a:p>
            <a:r>
              <a:rPr lang="en-US" dirty="0"/>
              <a:t>Virtual Urgent Care </a:t>
            </a:r>
          </a:p>
        </p:txBody>
      </p:sp>
      <p:sp>
        <p:nvSpPr>
          <p:cNvPr id="3" name="Text Placeholder 2"/>
          <p:cNvSpPr>
            <a:spLocks noGrp="1"/>
          </p:cNvSpPr>
          <p:nvPr>
            <p:ph type="body" sz="quarter" idx="51"/>
          </p:nvPr>
        </p:nvSpPr>
        <p:spPr>
          <a:xfrm>
            <a:off x="1204395" y="1754522"/>
            <a:ext cx="7607911" cy="791454"/>
          </a:xfrm>
          <a:prstGeom prst="rect">
            <a:avLst/>
          </a:prstGeom>
        </p:spPr>
        <p:txBody>
          <a:bodyPr/>
          <a:lstStyle/>
          <a:p>
            <a:r>
              <a:rPr lang="en-US" dirty="0"/>
              <a:t>Advantages of Using Telemedicine vs ER</a:t>
            </a:r>
          </a:p>
          <a:p>
            <a:r>
              <a:rPr lang="en-US" dirty="0"/>
              <a:t> </a:t>
            </a:r>
          </a:p>
        </p:txBody>
      </p:sp>
      <p:sp>
        <p:nvSpPr>
          <p:cNvPr id="4" name="Text Placeholder 3"/>
          <p:cNvSpPr>
            <a:spLocks noGrp="1"/>
          </p:cNvSpPr>
          <p:nvPr>
            <p:ph type="body" sz="quarter" idx="53"/>
          </p:nvPr>
        </p:nvSpPr>
        <p:spPr>
          <a:xfrm>
            <a:off x="1204396" y="4763892"/>
            <a:ext cx="10039104" cy="1524000"/>
          </a:xfrm>
          <a:prstGeom prst="rect">
            <a:avLst/>
          </a:prstGeom>
        </p:spPr>
        <p:txBody>
          <a:bodyPr/>
          <a:lstStyle/>
          <a:p>
            <a:r>
              <a:rPr lang="en-US" dirty="0"/>
              <a:t>Dr. Kris Brickman </a:t>
            </a:r>
          </a:p>
          <a:p>
            <a:r>
              <a:rPr lang="en-US" dirty="0"/>
              <a:t>09/11/2020</a:t>
            </a:r>
          </a:p>
        </p:txBody>
      </p:sp>
      <p:pic>
        <p:nvPicPr>
          <p:cNvPr id="7" name="Picture 6"/>
          <p:cNvPicPr>
            <a:picLocks noChangeAspect="1"/>
          </p:cNvPicPr>
          <p:nvPr/>
        </p:nvPicPr>
        <p:blipFill>
          <a:blip r:embed="rId3"/>
          <a:stretch>
            <a:fillRect/>
          </a:stretch>
        </p:blipFill>
        <p:spPr>
          <a:xfrm>
            <a:off x="5452605" y="2545976"/>
            <a:ext cx="3592783" cy="3667841"/>
          </a:xfrm>
          <a:prstGeom prst="rect">
            <a:avLst/>
          </a:prstGeom>
        </p:spPr>
      </p:pic>
    </p:spTree>
    <p:extLst>
      <p:ext uri="{BB962C8B-B14F-4D97-AF65-F5344CB8AC3E}">
        <p14:creationId xmlns:p14="http://schemas.microsoft.com/office/powerpoint/2010/main" val="13765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092995" y="1134779"/>
            <a:ext cx="10564609" cy="4916397"/>
          </a:xfrm>
        </p:spPr>
        <p:txBody>
          <a:bodyPr/>
          <a:lstStyle/>
          <a:p>
            <a:pPr marL="0" indent="0">
              <a:buNone/>
            </a:pPr>
            <a:r>
              <a:rPr lang="en-US" b="1" dirty="0"/>
              <a:t>Urgent Care, Telemedicine and Emergency Care </a:t>
            </a:r>
          </a:p>
          <a:p>
            <a:r>
              <a:rPr lang="en-US" dirty="0"/>
              <a:t>Urgent care is for injuries and illnesses that are non-life threatening and require care fast. </a:t>
            </a:r>
          </a:p>
          <a:p>
            <a:r>
              <a:rPr lang="en-US" dirty="0"/>
              <a:t>These illnesses or injuries may necessitate follow-up with a primary care provider or specialist</a:t>
            </a:r>
          </a:p>
          <a:p>
            <a:r>
              <a:rPr lang="en-US" b="1" i="1" dirty="0"/>
              <a:t>Our goals is to get the patients the access they need and the connections to primary care providers or specialists for follow-up. </a:t>
            </a:r>
          </a:p>
          <a:p>
            <a:r>
              <a:rPr lang="en-US" dirty="0"/>
              <a:t>Emergency Care is for serious medical conditions when delay could cause permanent harm or death. </a:t>
            </a:r>
          </a:p>
          <a:p>
            <a:r>
              <a:rPr lang="en-US" dirty="0"/>
              <a:t>Often times the community uses the ED for healthcare when they don’t have a place to turn. </a:t>
            </a:r>
          </a:p>
          <a:p>
            <a:endParaRPr lang="en-US" dirty="0"/>
          </a:p>
        </p:txBody>
      </p:sp>
      <p:sp>
        <p:nvSpPr>
          <p:cNvPr id="3" name="Text Placeholder 2"/>
          <p:cNvSpPr>
            <a:spLocks noGrp="1"/>
          </p:cNvSpPr>
          <p:nvPr>
            <p:ph type="body" sz="quarter" idx="12"/>
          </p:nvPr>
        </p:nvSpPr>
        <p:spPr>
          <a:xfrm>
            <a:off x="1191607" y="84881"/>
            <a:ext cx="10564609" cy="880535"/>
          </a:xfrm>
        </p:spPr>
        <p:txBody>
          <a:bodyPr/>
          <a:lstStyle/>
          <a:p>
            <a:r>
              <a:rPr lang="en-US" dirty="0"/>
              <a:t>Virtual Urgent Care</a:t>
            </a:r>
          </a:p>
        </p:txBody>
      </p:sp>
    </p:spTree>
    <p:extLst>
      <p:ext uri="{BB962C8B-B14F-4D97-AF65-F5344CB8AC3E}">
        <p14:creationId xmlns:p14="http://schemas.microsoft.com/office/powerpoint/2010/main" val="278089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039208" y="992309"/>
            <a:ext cx="10564609" cy="5291949"/>
          </a:xfrm>
        </p:spPr>
        <p:txBody>
          <a:bodyPr/>
          <a:lstStyle/>
          <a:p>
            <a:pPr marL="0" indent="0">
              <a:buNone/>
            </a:pPr>
            <a:r>
              <a:rPr lang="en-US" dirty="0"/>
              <a:t>ED Overuse and Access Challenges </a:t>
            </a:r>
          </a:p>
          <a:p>
            <a:r>
              <a:rPr lang="en-US" dirty="0"/>
              <a:t>The ED is commonly used to combat access issues </a:t>
            </a:r>
          </a:p>
          <a:p>
            <a:r>
              <a:rPr lang="en-US" dirty="0"/>
              <a:t>Merritt Hawkins released a study that found </a:t>
            </a:r>
          </a:p>
          <a:p>
            <a:pPr lvl="1"/>
            <a:r>
              <a:rPr lang="en-US" sz="2400" dirty="0"/>
              <a:t>Americans wait on average 24 days for a new primary care appointment</a:t>
            </a:r>
          </a:p>
          <a:p>
            <a:pPr lvl="1"/>
            <a:r>
              <a:rPr lang="en-US" sz="2400" dirty="0"/>
              <a:t>Personal challenges- transportation or lack of insurance cause patients to choose the ED</a:t>
            </a:r>
          </a:p>
          <a:p>
            <a:pPr lvl="1"/>
            <a:r>
              <a:rPr lang="en-US" sz="2400" dirty="0"/>
              <a:t>Some patients use the ED for common complaints and are not advised of alternative care options, increasing the ED use rates. </a:t>
            </a:r>
          </a:p>
          <a:p>
            <a:r>
              <a:rPr lang="en-US" dirty="0"/>
              <a:t>The most recent National Report Card on the State Emergency Medicine rated Emergency care access in the US a D-. </a:t>
            </a:r>
          </a:p>
          <a:p>
            <a:r>
              <a:rPr lang="en-US" b="1" dirty="0"/>
              <a:t>The solution is Virtual on-demand access</a:t>
            </a:r>
          </a:p>
        </p:txBody>
      </p:sp>
      <p:sp>
        <p:nvSpPr>
          <p:cNvPr id="3" name="Text Placeholder 2"/>
          <p:cNvSpPr>
            <a:spLocks noGrp="1"/>
          </p:cNvSpPr>
          <p:nvPr>
            <p:ph type="body" sz="quarter" idx="12"/>
          </p:nvPr>
        </p:nvSpPr>
        <p:spPr>
          <a:xfrm>
            <a:off x="967490" y="111775"/>
            <a:ext cx="10564609" cy="880535"/>
          </a:xfrm>
        </p:spPr>
        <p:txBody>
          <a:bodyPr/>
          <a:lstStyle/>
          <a:p>
            <a:r>
              <a:rPr lang="en-US" dirty="0"/>
              <a:t>Virtual Urgent Care</a:t>
            </a:r>
          </a:p>
          <a:p>
            <a:endParaRPr lang="en-US" dirty="0"/>
          </a:p>
        </p:txBody>
      </p:sp>
    </p:spTree>
    <p:extLst>
      <p:ext uri="{BB962C8B-B14F-4D97-AF65-F5344CB8AC3E}">
        <p14:creationId xmlns:p14="http://schemas.microsoft.com/office/powerpoint/2010/main" val="199088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344238" y="184940"/>
            <a:ext cx="5491965" cy="888554"/>
          </a:xfrm>
        </p:spPr>
        <p:txBody>
          <a:bodyPr/>
          <a:lstStyle/>
          <a:p>
            <a:r>
              <a:rPr lang="en-US" sz="5200" dirty="0"/>
              <a:t>Virtual Urgent Care </a:t>
            </a:r>
          </a:p>
        </p:txBody>
      </p:sp>
      <p:sp>
        <p:nvSpPr>
          <p:cNvPr id="5" name="TextBox 4"/>
          <p:cNvSpPr txBox="1"/>
          <p:nvPr/>
        </p:nvSpPr>
        <p:spPr>
          <a:xfrm>
            <a:off x="1344238" y="1014062"/>
            <a:ext cx="4892198" cy="646331"/>
          </a:xfrm>
          <a:prstGeom prst="rect">
            <a:avLst/>
          </a:prstGeom>
          <a:noFill/>
        </p:spPr>
        <p:txBody>
          <a:bodyPr wrap="square" rtlCol="0">
            <a:spAutoFit/>
          </a:bodyPr>
          <a:lstStyle/>
          <a:p>
            <a:r>
              <a:rPr lang="en-US" sz="3600" dirty="0">
                <a:solidFill>
                  <a:schemeClr val="bg1">
                    <a:lumMod val="50000"/>
                  </a:schemeClr>
                </a:solidFill>
              </a:rPr>
              <a:t>UTP Telemedicine Center </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279919" y="376743"/>
            <a:ext cx="1966740" cy="1393502"/>
          </a:xfrm>
          <a:prstGeom prst="rect">
            <a:avLst/>
          </a:prstGeom>
        </p:spPr>
      </p:pic>
      <p:sp>
        <p:nvSpPr>
          <p:cNvPr id="7" name="TextBox 6"/>
          <p:cNvSpPr txBox="1"/>
          <p:nvPr/>
        </p:nvSpPr>
        <p:spPr>
          <a:xfrm>
            <a:off x="1232884" y="1922066"/>
            <a:ext cx="10007104" cy="1569660"/>
          </a:xfrm>
          <a:prstGeom prst="rect">
            <a:avLst/>
          </a:prstGeom>
          <a:noFill/>
        </p:spPr>
        <p:txBody>
          <a:bodyPr wrap="square" rtlCol="0">
            <a:spAutoFit/>
          </a:bodyPr>
          <a:lstStyle/>
          <a:p>
            <a:r>
              <a:rPr lang="en-US" sz="2400" dirty="0"/>
              <a:t>University of Toledo Physicians has over 50 primary care physicians and 250 specialist whose focus is providing high-quality care to every patient. UTP has a personal connection and interest to improve the health of the UToledo community. </a:t>
            </a:r>
          </a:p>
        </p:txBody>
      </p:sp>
      <p:sp>
        <p:nvSpPr>
          <p:cNvPr id="8" name="TextBox 7"/>
          <p:cNvSpPr txBox="1"/>
          <p:nvPr/>
        </p:nvSpPr>
        <p:spPr>
          <a:xfrm>
            <a:off x="1232884" y="3753399"/>
            <a:ext cx="10390562" cy="1938992"/>
          </a:xfrm>
          <a:prstGeom prst="rect">
            <a:avLst/>
          </a:prstGeom>
          <a:noFill/>
        </p:spPr>
        <p:txBody>
          <a:bodyPr wrap="square" rtlCol="0">
            <a:spAutoFit/>
          </a:bodyPr>
          <a:lstStyle/>
          <a:p>
            <a:r>
              <a:rPr lang="en-US" sz="2400" dirty="0"/>
              <a:t>On-Demand Telemedicine is integral to the future of the way we provide care in order to lower costs as well as increase access and quality. Patients are now able to access right from their computer, tablet or smartphone via online portals or applications, rather than spending time in the Emergency Department or Urgent Care Clinic.  </a:t>
            </a:r>
          </a:p>
        </p:txBody>
      </p:sp>
    </p:spTree>
    <p:extLst>
      <p:ext uri="{BB962C8B-B14F-4D97-AF65-F5344CB8AC3E}">
        <p14:creationId xmlns:p14="http://schemas.microsoft.com/office/powerpoint/2010/main" val="34288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63324" y="308567"/>
            <a:ext cx="5540599" cy="880535"/>
          </a:xfrm>
        </p:spPr>
        <p:txBody>
          <a:bodyPr/>
          <a:lstStyle/>
          <a:p>
            <a:r>
              <a:rPr lang="en-US" dirty="0"/>
              <a:t>Virtual Urgent Care </a:t>
            </a:r>
          </a:p>
        </p:txBody>
      </p:sp>
      <p:sp>
        <p:nvSpPr>
          <p:cNvPr id="3" name="Text Placeholder 2"/>
          <p:cNvSpPr>
            <a:spLocks noGrp="1"/>
          </p:cNvSpPr>
          <p:nvPr>
            <p:ph type="body" sz="quarter" idx="51"/>
          </p:nvPr>
        </p:nvSpPr>
        <p:spPr>
          <a:xfrm>
            <a:off x="1297180" y="1189102"/>
            <a:ext cx="4985633" cy="743001"/>
          </a:xfrm>
        </p:spPr>
        <p:txBody>
          <a:bodyPr/>
          <a:lstStyle/>
          <a:p>
            <a:r>
              <a:rPr lang="en-US" dirty="0"/>
              <a:t>UTP Telemedicine Center </a:t>
            </a:r>
          </a:p>
        </p:txBody>
      </p:sp>
      <p:sp>
        <p:nvSpPr>
          <p:cNvPr id="5" name="Text Placeholder 4"/>
          <p:cNvSpPr>
            <a:spLocks noGrp="1"/>
          </p:cNvSpPr>
          <p:nvPr>
            <p:ph type="body" sz="quarter" idx="54"/>
          </p:nvPr>
        </p:nvSpPr>
        <p:spPr>
          <a:xfrm>
            <a:off x="1297180" y="2810820"/>
            <a:ext cx="10039104" cy="1269591"/>
          </a:xfrm>
        </p:spPr>
        <p:txBody>
          <a:bodyPr/>
          <a:lstStyle/>
          <a:p>
            <a:r>
              <a:rPr lang="en-US" sz="2400" b="0" dirty="0"/>
              <a:t>The University of Toledo Physicians  is currently offering expanded access to on-demand telemedicine services by emergency medicine trained providers. </a:t>
            </a:r>
          </a:p>
          <a:p>
            <a:r>
              <a:rPr lang="en-US" sz="2400" b="0" dirty="0"/>
              <a:t>Providing commitment to quality, decreased cost and patient-centered care.  </a:t>
            </a:r>
          </a:p>
        </p:txBody>
      </p:sp>
      <p:sp>
        <p:nvSpPr>
          <p:cNvPr id="6" name="TextBox 5"/>
          <p:cNvSpPr txBox="1"/>
          <p:nvPr/>
        </p:nvSpPr>
        <p:spPr>
          <a:xfrm>
            <a:off x="1371755" y="4437930"/>
            <a:ext cx="9889954" cy="1200329"/>
          </a:xfrm>
          <a:prstGeom prst="rect">
            <a:avLst/>
          </a:prstGeom>
          <a:noFill/>
        </p:spPr>
        <p:txBody>
          <a:bodyPr wrap="square" rtlCol="0">
            <a:spAutoFit/>
          </a:bodyPr>
          <a:lstStyle/>
          <a:p>
            <a:r>
              <a:rPr lang="en-US" sz="2400" dirty="0"/>
              <a:t>This on demand service is convenient, secure, and will meet the access needs of the Faculty, staff, beneficiaries, and  students by providing  contact to health care providers quickly. </a:t>
            </a:r>
          </a:p>
        </p:txBody>
      </p:sp>
      <p:pic>
        <p:nvPicPr>
          <p:cNvPr id="4" name="Picture 3"/>
          <p:cNvPicPr>
            <a:picLocks noChangeAspect="1"/>
          </p:cNvPicPr>
          <p:nvPr/>
        </p:nvPicPr>
        <p:blipFill>
          <a:blip r:embed="rId3"/>
          <a:stretch>
            <a:fillRect/>
          </a:stretch>
        </p:blipFill>
        <p:spPr>
          <a:xfrm>
            <a:off x="7413813" y="474642"/>
            <a:ext cx="3508281" cy="1978659"/>
          </a:xfrm>
          <a:prstGeom prst="rect">
            <a:avLst/>
          </a:prstGeom>
        </p:spPr>
      </p:pic>
    </p:spTree>
    <p:extLst>
      <p:ext uri="{BB962C8B-B14F-4D97-AF65-F5344CB8AC3E}">
        <p14:creationId xmlns:p14="http://schemas.microsoft.com/office/powerpoint/2010/main" val="7219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356851" y="2545124"/>
            <a:ext cx="10564609" cy="3980019"/>
          </a:xfrm>
        </p:spPr>
        <p:txBody>
          <a:bodyPr/>
          <a:lstStyle/>
          <a:p>
            <a:r>
              <a:rPr lang="en-US" dirty="0"/>
              <a:t>Access              Hours 8am- 10pm (Phase I) and then 24-7 ( Phase II) </a:t>
            </a:r>
          </a:p>
          <a:p>
            <a:r>
              <a:rPr lang="en-US" dirty="0"/>
              <a:t>Easy</a:t>
            </a:r>
          </a:p>
          <a:p>
            <a:r>
              <a:rPr lang="en-US" dirty="0"/>
              <a:t>Comfortable     Connect from the ease of you home, or anywhere </a:t>
            </a:r>
          </a:p>
          <a:p>
            <a:r>
              <a:rPr lang="en-US" dirty="0"/>
              <a:t>Familiar             Established patients can request follow-up visits with </a:t>
            </a:r>
          </a:p>
          <a:p>
            <a:pPr marL="0" indent="0">
              <a:buNone/>
            </a:pPr>
            <a:r>
              <a:rPr lang="en-US" dirty="0"/>
              <a:t>                              providers in their regular clinic.</a:t>
            </a:r>
          </a:p>
          <a:p>
            <a:r>
              <a:rPr lang="en-US" dirty="0"/>
              <a:t>Affordable	        Lower out of pocket costs for UToledo insured </a:t>
            </a:r>
          </a:p>
          <a:p>
            <a:r>
              <a:rPr lang="en-US" dirty="0"/>
              <a:t>Referral 	        Internal referral system for continuity of care</a:t>
            </a:r>
          </a:p>
        </p:txBody>
      </p:sp>
      <p:sp>
        <p:nvSpPr>
          <p:cNvPr id="3" name="Text Placeholder 2"/>
          <p:cNvSpPr>
            <a:spLocks noGrp="1"/>
          </p:cNvSpPr>
          <p:nvPr>
            <p:ph type="body" sz="quarter" idx="12"/>
          </p:nvPr>
        </p:nvSpPr>
        <p:spPr>
          <a:xfrm>
            <a:off x="1263325" y="344858"/>
            <a:ext cx="5619256" cy="880535"/>
          </a:xfrm>
        </p:spPr>
        <p:txBody>
          <a:bodyPr/>
          <a:lstStyle/>
          <a:p>
            <a:r>
              <a:rPr lang="en-US" dirty="0"/>
              <a:t>Virtual Urgent Care </a:t>
            </a:r>
          </a:p>
          <a:p>
            <a:endParaRPr lang="en-US" dirty="0"/>
          </a:p>
        </p:txBody>
      </p:sp>
      <p:sp>
        <p:nvSpPr>
          <p:cNvPr id="6" name="TextBox 5"/>
          <p:cNvSpPr txBox="1"/>
          <p:nvPr/>
        </p:nvSpPr>
        <p:spPr>
          <a:xfrm>
            <a:off x="1356851" y="1997821"/>
            <a:ext cx="6233652" cy="461665"/>
          </a:xfrm>
          <a:prstGeom prst="rect">
            <a:avLst/>
          </a:prstGeom>
          <a:noFill/>
        </p:spPr>
        <p:txBody>
          <a:bodyPr wrap="square" rtlCol="0">
            <a:spAutoFit/>
          </a:bodyPr>
          <a:lstStyle/>
          <a:p>
            <a:r>
              <a:rPr lang="en-US" sz="2400" b="1" dirty="0"/>
              <a:t>Advantages of Telemedicine Urgent Care </a:t>
            </a:r>
          </a:p>
        </p:txBody>
      </p:sp>
      <p:sp>
        <p:nvSpPr>
          <p:cNvPr id="7" name="TextBox 6"/>
          <p:cNvSpPr txBox="1"/>
          <p:nvPr/>
        </p:nvSpPr>
        <p:spPr>
          <a:xfrm>
            <a:off x="1356850" y="1182954"/>
            <a:ext cx="4857135" cy="646331"/>
          </a:xfrm>
          <a:prstGeom prst="rect">
            <a:avLst/>
          </a:prstGeom>
          <a:noFill/>
        </p:spPr>
        <p:txBody>
          <a:bodyPr wrap="square" rtlCol="0">
            <a:spAutoFit/>
          </a:bodyPr>
          <a:lstStyle/>
          <a:p>
            <a:r>
              <a:rPr lang="en-US" sz="3600" dirty="0">
                <a:solidFill>
                  <a:schemeClr val="bg1">
                    <a:lumMod val="50000"/>
                  </a:schemeClr>
                </a:solidFill>
              </a:rPr>
              <a:t>UTP Telemedicine Center </a:t>
            </a:r>
          </a:p>
        </p:txBody>
      </p:sp>
      <p:pic>
        <p:nvPicPr>
          <p:cNvPr id="8" name="Picture 7"/>
          <p:cNvPicPr>
            <a:picLocks noChangeAspect="1"/>
          </p:cNvPicPr>
          <p:nvPr/>
        </p:nvPicPr>
        <p:blipFill>
          <a:blip r:embed="rId3"/>
          <a:stretch>
            <a:fillRect/>
          </a:stretch>
        </p:blipFill>
        <p:spPr>
          <a:xfrm>
            <a:off x="3785418" y="2988972"/>
            <a:ext cx="4345857" cy="5706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503" y="474672"/>
            <a:ext cx="3008219" cy="1848528"/>
          </a:xfrm>
          <a:prstGeom prst="rect">
            <a:avLst/>
          </a:prstGeom>
        </p:spPr>
      </p:pic>
    </p:spTree>
    <p:extLst>
      <p:ext uri="{BB962C8B-B14F-4D97-AF65-F5344CB8AC3E}">
        <p14:creationId xmlns:p14="http://schemas.microsoft.com/office/powerpoint/2010/main" val="113146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213103" y="1623756"/>
            <a:ext cx="3180970" cy="417247"/>
          </a:xfrm>
        </p:spPr>
        <p:txBody>
          <a:bodyPr/>
          <a:lstStyle/>
          <a:p>
            <a:r>
              <a:rPr lang="en-US" dirty="0"/>
              <a:t>SERVICES </a:t>
            </a:r>
          </a:p>
        </p:txBody>
      </p:sp>
      <p:sp>
        <p:nvSpPr>
          <p:cNvPr id="3" name="Text Placeholder 2"/>
          <p:cNvSpPr>
            <a:spLocks noGrp="1"/>
          </p:cNvSpPr>
          <p:nvPr>
            <p:ph type="body" sz="quarter" idx="21"/>
          </p:nvPr>
        </p:nvSpPr>
        <p:spPr>
          <a:xfrm>
            <a:off x="4919838" y="1623756"/>
            <a:ext cx="3189422" cy="417247"/>
          </a:xfrm>
        </p:spPr>
        <p:txBody>
          <a:bodyPr/>
          <a:lstStyle/>
          <a:p>
            <a:r>
              <a:rPr lang="en-US" dirty="0"/>
              <a:t>BENEFITS</a:t>
            </a:r>
          </a:p>
        </p:txBody>
      </p:sp>
      <p:sp>
        <p:nvSpPr>
          <p:cNvPr id="4" name="Text Placeholder 3"/>
          <p:cNvSpPr>
            <a:spLocks noGrp="1"/>
          </p:cNvSpPr>
          <p:nvPr>
            <p:ph type="body" sz="quarter" idx="23"/>
          </p:nvPr>
        </p:nvSpPr>
        <p:spPr>
          <a:xfrm>
            <a:off x="8635025" y="1602784"/>
            <a:ext cx="3189422" cy="417247"/>
          </a:xfrm>
        </p:spPr>
        <p:txBody>
          <a:bodyPr/>
          <a:lstStyle/>
          <a:p>
            <a:r>
              <a:rPr lang="en-US" dirty="0"/>
              <a:t>COST </a:t>
            </a:r>
          </a:p>
        </p:txBody>
      </p:sp>
      <p:sp>
        <p:nvSpPr>
          <p:cNvPr id="5" name="Text Placeholder 4"/>
          <p:cNvSpPr>
            <a:spLocks noGrp="1"/>
          </p:cNvSpPr>
          <p:nvPr>
            <p:ph type="body" sz="quarter" idx="33"/>
          </p:nvPr>
        </p:nvSpPr>
        <p:spPr>
          <a:xfrm>
            <a:off x="1213402" y="2106894"/>
            <a:ext cx="3510997" cy="4562847"/>
          </a:xfrm>
        </p:spPr>
        <p:txBody>
          <a:bodyPr/>
          <a:lstStyle/>
          <a:p>
            <a:r>
              <a:rPr lang="en-US" sz="1700" dirty="0"/>
              <a:t>Acute non life- threatening conditions </a:t>
            </a:r>
          </a:p>
          <a:p>
            <a:r>
              <a:rPr lang="en-US" sz="1700" dirty="0"/>
              <a:t>Headache/ Infections </a:t>
            </a:r>
          </a:p>
          <a:p>
            <a:r>
              <a:rPr lang="en-US" sz="1700" dirty="0"/>
              <a:t>Sore throat/ Sinus Infection</a:t>
            </a:r>
          </a:p>
          <a:p>
            <a:r>
              <a:rPr lang="en-US" sz="1700" dirty="0"/>
              <a:t>Ear Ache/ Headache</a:t>
            </a:r>
          </a:p>
          <a:p>
            <a:r>
              <a:rPr lang="en-US" sz="1700" dirty="0"/>
              <a:t>Depression/ Anxiety</a:t>
            </a:r>
          </a:p>
          <a:p>
            <a:r>
              <a:rPr lang="en-US" sz="1700" dirty="0"/>
              <a:t>Sprains/ Strains</a:t>
            </a:r>
          </a:p>
          <a:p>
            <a:r>
              <a:rPr lang="en-US" sz="1700" dirty="0"/>
              <a:t>Pink Eye/  Rash </a:t>
            </a:r>
          </a:p>
          <a:p>
            <a:r>
              <a:rPr lang="en-US" sz="1700" dirty="0"/>
              <a:t>Vomiting/ Diarrhea</a:t>
            </a:r>
          </a:p>
          <a:p>
            <a:r>
              <a:rPr lang="en-US" sz="1700" dirty="0"/>
              <a:t>Flu like symptoms</a:t>
            </a:r>
          </a:p>
          <a:p>
            <a:r>
              <a:rPr lang="en-US" sz="1700" dirty="0"/>
              <a:t>Anxiety/Depression </a:t>
            </a:r>
          </a:p>
          <a:p>
            <a:r>
              <a:rPr lang="en-US" sz="1700" dirty="0"/>
              <a:t>Other additional non-life threatening conditions </a:t>
            </a:r>
          </a:p>
          <a:p>
            <a:endParaRPr lang="en-US" sz="1800" dirty="0"/>
          </a:p>
          <a:p>
            <a:endParaRPr lang="en-US" sz="1800" dirty="0"/>
          </a:p>
        </p:txBody>
      </p:sp>
      <p:sp>
        <p:nvSpPr>
          <p:cNvPr id="6" name="Text Placeholder 5"/>
          <p:cNvSpPr>
            <a:spLocks noGrp="1"/>
          </p:cNvSpPr>
          <p:nvPr>
            <p:ph type="body" sz="quarter" idx="34"/>
          </p:nvPr>
        </p:nvSpPr>
        <p:spPr>
          <a:xfrm>
            <a:off x="4919838" y="2171475"/>
            <a:ext cx="3180670" cy="3144596"/>
          </a:xfrm>
        </p:spPr>
        <p:txBody>
          <a:bodyPr/>
          <a:lstStyle/>
          <a:p>
            <a:r>
              <a:rPr lang="en-US" sz="1800" dirty="0"/>
              <a:t>Ease of access to consistent medical care </a:t>
            </a:r>
          </a:p>
          <a:p>
            <a:r>
              <a:rPr lang="en-US" sz="1800" dirty="0"/>
              <a:t>Payer blind</a:t>
            </a:r>
          </a:p>
          <a:p>
            <a:r>
              <a:rPr lang="en-US" sz="1800" dirty="0"/>
              <a:t>Improve the health of the community </a:t>
            </a:r>
          </a:p>
          <a:p>
            <a:r>
              <a:rPr lang="en-US" sz="1800" dirty="0"/>
              <a:t>Convenience</a:t>
            </a:r>
          </a:p>
          <a:p>
            <a:endParaRPr lang="en-US" dirty="0"/>
          </a:p>
          <a:p>
            <a:endParaRPr lang="en-US" dirty="0"/>
          </a:p>
        </p:txBody>
      </p:sp>
      <p:sp>
        <p:nvSpPr>
          <p:cNvPr id="7" name="Text Placeholder 6"/>
          <p:cNvSpPr>
            <a:spLocks noGrp="1"/>
          </p:cNvSpPr>
          <p:nvPr>
            <p:ph type="body" sz="quarter" idx="35"/>
          </p:nvPr>
        </p:nvSpPr>
        <p:spPr>
          <a:xfrm>
            <a:off x="8635025" y="2041003"/>
            <a:ext cx="3422504" cy="4225326"/>
          </a:xfrm>
        </p:spPr>
        <p:txBody>
          <a:bodyPr/>
          <a:lstStyle/>
          <a:p>
            <a:r>
              <a:rPr lang="en-US" sz="1700" dirty="0"/>
              <a:t>UT Insurance regardless of plan. </a:t>
            </a:r>
          </a:p>
          <a:p>
            <a:r>
              <a:rPr lang="en-US" sz="1700" dirty="0"/>
              <a:t>UT Health Insurance Plan Coverage </a:t>
            </a:r>
          </a:p>
          <a:p>
            <a:r>
              <a:rPr lang="en-US" sz="1700" dirty="0"/>
              <a:t>Paramount, Medical Mutual, &amp; Front Path</a:t>
            </a:r>
          </a:p>
          <a:p>
            <a:r>
              <a:rPr lang="en-US" sz="1700" dirty="0"/>
              <a:t>Co-Pay, Deductible &amp; Co-Insurance will apply</a:t>
            </a:r>
          </a:p>
          <a:p>
            <a:r>
              <a:rPr lang="en-US" sz="1700" dirty="0"/>
              <a:t>Self-Pay or No-Insurance $59</a:t>
            </a:r>
          </a:p>
          <a:p>
            <a:r>
              <a:rPr lang="en-US" sz="1700" dirty="0"/>
              <a:t>All other insurance will be billed and we will bill you your financial responsibility co-pay, deductible and co-insurance applies </a:t>
            </a:r>
          </a:p>
          <a:p>
            <a:endParaRPr lang="en-US" dirty="0"/>
          </a:p>
        </p:txBody>
      </p:sp>
      <p:sp>
        <p:nvSpPr>
          <p:cNvPr id="8" name="Text Placeholder 7"/>
          <p:cNvSpPr>
            <a:spLocks noGrp="1"/>
          </p:cNvSpPr>
          <p:nvPr>
            <p:ph type="body" sz="quarter" idx="12"/>
          </p:nvPr>
        </p:nvSpPr>
        <p:spPr>
          <a:xfrm>
            <a:off x="1094284" y="174530"/>
            <a:ext cx="5593388" cy="880535"/>
          </a:xfrm>
        </p:spPr>
        <p:txBody>
          <a:bodyPr/>
          <a:lstStyle/>
          <a:p>
            <a:r>
              <a:rPr lang="en-US" dirty="0"/>
              <a:t>Virtual Urgent Care </a:t>
            </a:r>
          </a:p>
          <a:p>
            <a:endParaRPr lang="en-US" dirty="0"/>
          </a:p>
        </p:txBody>
      </p:sp>
      <p:sp>
        <p:nvSpPr>
          <p:cNvPr id="9" name="TextBox 8"/>
          <p:cNvSpPr txBox="1"/>
          <p:nvPr/>
        </p:nvSpPr>
        <p:spPr>
          <a:xfrm>
            <a:off x="1200576" y="956453"/>
            <a:ext cx="5020930" cy="646331"/>
          </a:xfrm>
          <a:prstGeom prst="rect">
            <a:avLst/>
          </a:prstGeom>
          <a:noFill/>
        </p:spPr>
        <p:txBody>
          <a:bodyPr wrap="square" rtlCol="0">
            <a:spAutoFit/>
          </a:bodyPr>
          <a:lstStyle/>
          <a:p>
            <a:r>
              <a:rPr lang="en-US" sz="3600" dirty="0">
                <a:solidFill>
                  <a:schemeClr val="bg1">
                    <a:lumMod val="50000"/>
                  </a:schemeClr>
                </a:solidFill>
              </a:rPr>
              <a:t>UTP Telemedicine Center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835" y="4402444"/>
            <a:ext cx="2109859" cy="2088197"/>
          </a:xfrm>
          <a:prstGeom prst="rect">
            <a:avLst/>
          </a:prstGeom>
        </p:spPr>
      </p:pic>
    </p:spTree>
    <p:extLst>
      <p:ext uri="{BB962C8B-B14F-4D97-AF65-F5344CB8AC3E}">
        <p14:creationId xmlns:p14="http://schemas.microsoft.com/office/powerpoint/2010/main" val="417958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055812" y="1997460"/>
            <a:ext cx="10564609" cy="2832757"/>
          </a:xfrm>
        </p:spPr>
        <p:txBody>
          <a:bodyPr/>
          <a:lstStyle/>
          <a:p>
            <a:pPr marL="0" indent="0">
              <a:buNone/>
            </a:pPr>
            <a:r>
              <a:rPr lang="en-US" dirty="0"/>
              <a:t>As part of your community, University of Toledo Physicians is the best choice for your remote health care needs. Implementing virtual on-demand care will:</a:t>
            </a:r>
          </a:p>
          <a:p>
            <a:r>
              <a:rPr lang="en-US" dirty="0"/>
              <a:t> Reduce non-emergent care in the ED, </a:t>
            </a:r>
          </a:p>
          <a:p>
            <a:r>
              <a:rPr lang="en-US" dirty="0"/>
              <a:t> Reduce ED wait times for those in need of emergent care, </a:t>
            </a:r>
          </a:p>
          <a:p>
            <a:r>
              <a:rPr lang="en-US" dirty="0"/>
              <a:t> Re-direct non-emergent cases to a more appropriate and cost- effective          level of care. </a:t>
            </a:r>
          </a:p>
        </p:txBody>
      </p:sp>
      <p:sp>
        <p:nvSpPr>
          <p:cNvPr id="3" name="Text Placeholder 2"/>
          <p:cNvSpPr>
            <a:spLocks noGrp="1"/>
          </p:cNvSpPr>
          <p:nvPr>
            <p:ph type="body" sz="quarter" idx="12"/>
          </p:nvPr>
        </p:nvSpPr>
        <p:spPr>
          <a:xfrm>
            <a:off x="990421" y="151064"/>
            <a:ext cx="5471772" cy="880535"/>
          </a:xfrm>
        </p:spPr>
        <p:txBody>
          <a:bodyPr/>
          <a:lstStyle/>
          <a:p>
            <a:r>
              <a:rPr lang="en-US" dirty="0"/>
              <a:t>Virtual Urgent Care </a:t>
            </a:r>
          </a:p>
          <a:p>
            <a:endParaRPr lang="en-US" dirty="0"/>
          </a:p>
        </p:txBody>
      </p:sp>
      <p:sp>
        <p:nvSpPr>
          <p:cNvPr id="4" name="TextBox 3"/>
          <p:cNvSpPr txBox="1"/>
          <p:nvPr/>
        </p:nvSpPr>
        <p:spPr>
          <a:xfrm>
            <a:off x="990421" y="1086164"/>
            <a:ext cx="4925962" cy="646331"/>
          </a:xfrm>
          <a:prstGeom prst="rect">
            <a:avLst/>
          </a:prstGeom>
          <a:noFill/>
        </p:spPr>
        <p:txBody>
          <a:bodyPr wrap="square" rtlCol="0">
            <a:spAutoFit/>
          </a:bodyPr>
          <a:lstStyle/>
          <a:p>
            <a:r>
              <a:rPr lang="en-US" sz="3600" dirty="0">
                <a:solidFill>
                  <a:schemeClr val="bg1">
                    <a:lumMod val="50000"/>
                  </a:schemeClr>
                </a:solidFill>
              </a:rPr>
              <a:t>UTP Telemedicine Center </a:t>
            </a:r>
          </a:p>
        </p:txBody>
      </p:sp>
      <p:pic>
        <p:nvPicPr>
          <p:cNvPr id="11" name="Picture 10"/>
          <p:cNvPicPr>
            <a:picLocks noChangeAspect="1"/>
          </p:cNvPicPr>
          <p:nvPr/>
        </p:nvPicPr>
        <p:blipFill>
          <a:blip r:embed="rId3"/>
          <a:stretch>
            <a:fillRect/>
          </a:stretch>
        </p:blipFill>
        <p:spPr>
          <a:xfrm>
            <a:off x="1397208" y="5773732"/>
            <a:ext cx="2242536" cy="580853"/>
          </a:xfrm>
          <a:prstGeom prst="rect">
            <a:avLst/>
          </a:prstGeom>
        </p:spPr>
      </p:pic>
      <p:sp>
        <p:nvSpPr>
          <p:cNvPr id="6" name="Rectangle 5"/>
          <p:cNvSpPr/>
          <p:nvPr/>
        </p:nvSpPr>
        <p:spPr>
          <a:xfrm>
            <a:off x="1310645" y="5108657"/>
            <a:ext cx="4658198" cy="400110"/>
          </a:xfrm>
          <a:prstGeom prst="rect">
            <a:avLst/>
          </a:prstGeom>
        </p:spPr>
        <p:txBody>
          <a:bodyPr wrap="none">
            <a:spAutoFit/>
          </a:bodyPr>
          <a:lstStyle/>
          <a:p>
            <a:r>
              <a:rPr lang="en-US" sz="2000" dirty="0">
                <a:solidFill>
                  <a:srgbClr val="FF0000"/>
                </a:solidFill>
                <a:latin typeface="Times New Roman" panose="02020603050405020304" pitchFamily="18" charset="0"/>
              </a:rPr>
              <a:t>https://visitnow.org/utoledo/select-a-service</a:t>
            </a:r>
            <a:endParaRPr lang="en-US" sz="2000" dirty="0">
              <a:solidFill>
                <a:srgbClr val="FF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647" y="341128"/>
            <a:ext cx="2084441" cy="1380942"/>
          </a:xfrm>
          <a:prstGeom prst="rect">
            <a:avLst/>
          </a:prstGeom>
        </p:spPr>
      </p:pic>
    </p:spTree>
    <p:extLst>
      <p:ext uri="{BB962C8B-B14F-4D97-AF65-F5344CB8AC3E}">
        <p14:creationId xmlns:p14="http://schemas.microsoft.com/office/powerpoint/2010/main" val="3386098784"/>
      </p:ext>
    </p:extLst>
  </p:cSld>
  <p:clrMapOvr>
    <a:masterClrMapping/>
  </p:clrMapOvr>
</p:sld>
</file>

<file path=ppt/theme/theme1.xml><?xml version="1.0" encoding="utf-8"?>
<a:theme xmlns:a="http://schemas.openxmlformats.org/drawingml/2006/main" name="Cover Slides">
  <a:themeElements>
    <a:clrScheme name="Cover Slid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4F4F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Layouts">
  <a:themeElements>
    <a:clrScheme name="UT">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lain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091C05A5A2147B2B3D245FA30647B" ma:contentTypeVersion="13" ma:contentTypeDescription="Create a new document." ma:contentTypeScope="" ma:versionID="386a9d2344d7790df5905ce38f0d7a17">
  <xsd:schema xmlns:xsd="http://www.w3.org/2001/XMLSchema" xmlns:xs="http://www.w3.org/2001/XMLSchema" xmlns:p="http://schemas.microsoft.com/office/2006/metadata/properties" xmlns:ns3="a922db57-d62d-4d37-81d8-5fcf587c7132" xmlns:ns4="32279ac4-acfb-4319-a18e-903c856c5ef9" targetNamespace="http://schemas.microsoft.com/office/2006/metadata/properties" ma:root="true" ma:fieldsID="3d1a7cbf65878eb6fb424fb7db6124b4" ns3:_="" ns4:_="">
    <xsd:import namespace="a922db57-d62d-4d37-81d8-5fcf587c7132"/>
    <xsd:import namespace="32279ac4-acfb-4319-a18e-903c856c5e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2db57-d62d-4d37-81d8-5fcf587c7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79ac4-acfb-4319-a18e-903c856c5e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7E66D3-66F8-4338-BA76-39A183A29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2db57-d62d-4d37-81d8-5fcf587c7132"/>
    <ds:schemaRef ds:uri="32279ac4-acfb-4319-a18e-903c856c5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99356A-6F00-425D-9456-3BB458AB4D70}">
  <ds:schemaRefs>
    <ds:schemaRef ds:uri="http://schemas.microsoft.com/sharepoint/v3/contenttype/forms"/>
  </ds:schemaRefs>
</ds:datastoreItem>
</file>

<file path=customXml/itemProps3.xml><?xml version="1.0" encoding="utf-8"?>
<ds:datastoreItem xmlns:ds="http://schemas.openxmlformats.org/officeDocument/2006/customXml" ds:itemID="{62231309-8275-4FD3-843A-41BFA0AFBCC8}">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32279ac4-acfb-4319-a18e-903c856c5ef9"/>
    <ds:schemaRef ds:uri="a922db57-d62d-4d37-81d8-5fcf587c713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22567</TotalTime>
  <Words>705</Words>
  <Application>Microsoft Office PowerPoint</Application>
  <PresentationFormat>Widescreen</PresentationFormat>
  <Paragraphs>88</Paragraphs>
  <Slides>10</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Courier New</vt:lpstr>
      <vt:lpstr>Open Sans</vt:lpstr>
      <vt:lpstr>Open Sans Extrabold</vt:lpstr>
      <vt:lpstr>Times New Roman</vt:lpstr>
      <vt:lpstr>Wingdings</vt:lpstr>
      <vt:lpstr>Cover Slides</vt:lpstr>
      <vt:lpstr>Standard Layouts</vt:lpstr>
      <vt:lpstr>Plain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Bornea</dc:creator>
  <cp:lastModifiedBy>Boltz, Lisa Ann</cp:lastModifiedBy>
  <cp:revision>642</cp:revision>
  <cp:lastPrinted>2016-10-16T04:48:12Z</cp:lastPrinted>
  <dcterms:created xsi:type="dcterms:W3CDTF">2016-08-12T06:56:55Z</dcterms:created>
  <dcterms:modified xsi:type="dcterms:W3CDTF">2020-09-10T13:10:00Z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0x010100776091C05A5A2147B2B3D245FA30647B</vt:lpwstr>
  </property>
</Properties>
</file>