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58" r:id="rId2"/>
    <p:sldId id="258" r:id="rId3"/>
    <p:sldId id="360" r:id="rId4"/>
    <p:sldId id="322" r:id="rId5"/>
    <p:sldId id="263" r:id="rId6"/>
    <p:sldId id="336" r:id="rId7"/>
    <p:sldId id="355" r:id="rId8"/>
    <p:sldId id="356" r:id="rId9"/>
    <p:sldId id="354" r:id="rId10"/>
    <p:sldId id="264" r:id="rId11"/>
    <p:sldId id="266" r:id="rId12"/>
    <p:sldId id="323" r:id="rId13"/>
    <p:sldId id="267" r:id="rId14"/>
    <p:sldId id="338" r:id="rId15"/>
    <p:sldId id="318" r:id="rId16"/>
    <p:sldId id="314" r:id="rId17"/>
    <p:sldId id="269" r:id="rId18"/>
    <p:sldId id="324" r:id="rId19"/>
    <p:sldId id="325" r:id="rId20"/>
    <p:sldId id="345" r:id="rId21"/>
    <p:sldId id="346" r:id="rId22"/>
    <p:sldId id="347" r:id="rId23"/>
    <p:sldId id="352" r:id="rId24"/>
    <p:sldId id="348" r:id="rId25"/>
    <p:sldId id="326" r:id="rId26"/>
    <p:sldId id="349" r:id="rId27"/>
    <p:sldId id="350" r:id="rId28"/>
    <p:sldId id="351" r:id="rId29"/>
    <p:sldId id="328" r:id="rId30"/>
    <p:sldId id="329" r:id="rId31"/>
    <p:sldId id="331" r:id="rId32"/>
    <p:sldId id="332" r:id="rId33"/>
    <p:sldId id="333" r:id="rId34"/>
    <p:sldId id="357" r:id="rId35"/>
    <p:sldId id="335" r:id="rId36"/>
    <p:sldId id="315" r:id="rId37"/>
    <p:sldId id="280" r:id="rId38"/>
    <p:sldId id="339" r:id="rId39"/>
    <p:sldId id="340" r:id="rId40"/>
    <p:sldId id="341" r:id="rId41"/>
    <p:sldId id="317" r:id="rId42"/>
    <p:sldId id="342" r:id="rId43"/>
    <p:sldId id="343" r:id="rId44"/>
    <p:sldId id="344" r:id="rId45"/>
    <p:sldId id="307" r:id="rId46"/>
    <p:sldId id="309" r:id="rId4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9" autoAdjust="0"/>
    <p:restoredTop sz="65274" autoAdjust="0"/>
  </p:normalViewPr>
  <p:slideViewPr>
    <p:cSldViewPr snapToGrid="0">
      <p:cViewPr varScale="1">
        <p:scale>
          <a:sx n="76" d="100"/>
          <a:sy n="76" d="100"/>
        </p:scale>
        <p:origin x="72" y="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viewProps" Target="viewProps.xml" Id="rId50"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presProps" Target="presProps.xml" Id="rId49"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tableStyles" Target="tableStyles.xml" Id="rId52"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notesMaster" Target="notesMasters/notesMaster1.xml" Id="rId48" /><Relationship Type="http://schemas.openxmlformats.org/officeDocument/2006/relationships/slide" Target="slides/slide7.xml" Id="rId8" /><Relationship Type="http://schemas.openxmlformats.org/officeDocument/2006/relationships/theme" Target="theme/theme1.xml" Id="rId51"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7556438-9F7D-4F38-96BD-3034E6B535F3}" type="datetimeFigureOut">
              <a:rPr lang="en-US" smtClean="0"/>
              <a:t>6/23/2023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AAF04C1-F243-4065-99CE-0009008FA714}" type="slidenum">
              <a:rPr lang="en-US" smtClean="0"/>
              <a:t>‹#›</a:t>
            </a:fld>
            <a:endParaRPr lang="en-US"/>
          </a:p>
        </p:txBody>
      </p:sp>
    </p:spTree>
    <p:extLst>
      <p:ext uri="{BB962C8B-B14F-4D97-AF65-F5344CB8AC3E}">
        <p14:creationId xmlns:p14="http://schemas.microsoft.com/office/powerpoint/2010/main" val="302780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2</a:t>
            </a:fld>
            <a:endParaRPr lang="en-US"/>
          </a:p>
        </p:txBody>
      </p:sp>
    </p:spTree>
    <p:extLst>
      <p:ext uri="{BB962C8B-B14F-4D97-AF65-F5344CB8AC3E}">
        <p14:creationId xmlns:p14="http://schemas.microsoft.com/office/powerpoint/2010/main" val="3160393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case</a:t>
            </a:r>
          </a:p>
          <a:p>
            <a:endParaRPr lang="en-US" dirty="0" smtClean="0"/>
          </a:p>
          <a:p>
            <a:r>
              <a:rPr lang="en-US" b="1" dirty="0" smtClean="0"/>
              <a:t>Third Circuit found “two plausible ways” that Mercy’s residency program could be considered an educational program or activity.</a:t>
            </a:r>
          </a:p>
          <a:p>
            <a:pPr marL="520265" indent="-520265">
              <a:buFont typeface="+mj-lt"/>
              <a:buAutoNum type="arabicPeriod"/>
            </a:pPr>
            <a:r>
              <a:rPr lang="en-US" dirty="0" smtClean="0"/>
              <a:t>Doe’s complaint alleged facts that raise a “plausible inference” that Mercy would be considered a “private organization principally engaged in the business of providing healthcare” making it subject to the CRRA broad applicability because Mercy also operates a residency program that is accredited by the Accreditation Council for Graduate Medical Education (ACGME); and</a:t>
            </a:r>
          </a:p>
          <a:p>
            <a:pPr marL="520265" indent="-520265">
              <a:buFont typeface="+mj-lt"/>
              <a:buAutoNum type="arabicPeriod"/>
            </a:pPr>
            <a:r>
              <a:rPr lang="en-US" dirty="0" smtClean="0"/>
              <a:t>Mercy’s residency program makes the hospital’s “mission,” at least in part, educational under Title IX because of Mercy’s “affiliation” with Drexel Medicine, a university program plausibly covered by Title IX.</a:t>
            </a:r>
            <a:endParaRPr lang="en-US" sz="1400" dirty="0"/>
          </a:p>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12</a:t>
            </a:fld>
            <a:endParaRPr lang="en-US"/>
          </a:p>
        </p:txBody>
      </p:sp>
    </p:spTree>
    <p:extLst>
      <p:ext uri="{BB962C8B-B14F-4D97-AF65-F5344CB8AC3E}">
        <p14:creationId xmlns:p14="http://schemas.microsoft.com/office/powerpoint/2010/main" val="1163765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 Federal financial assistance means any of the following, when authorized or extended under a law administered by the Department:</a:t>
            </a:r>
          </a:p>
          <a:p>
            <a:r>
              <a:rPr lang="en-US" dirty="0" smtClean="0"/>
              <a:t>(1) A grant or loan of Federal financial assistance, including funds made available for:</a:t>
            </a:r>
          </a:p>
          <a:p>
            <a:r>
              <a:rPr lang="en-US" dirty="0" smtClean="0"/>
              <a:t>(</a:t>
            </a:r>
            <a:r>
              <a:rPr lang="en-US" dirty="0" err="1" smtClean="0"/>
              <a:t>i</a:t>
            </a:r>
            <a:r>
              <a:rPr lang="en-US" dirty="0" smtClean="0"/>
              <a:t>) The acquisition, construction, renovation, restoration, or repair of a building or facility or any portion thereof; and</a:t>
            </a:r>
          </a:p>
          <a:p>
            <a:r>
              <a:rPr lang="en-US" dirty="0" smtClean="0"/>
              <a:t>(ii) Scholarships, loans, grants, wages or other funds extended to any entity for payment to or on behalf of students admitted to that entity, or extended directly to such students for payment to that entity.</a:t>
            </a:r>
          </a:p>
          <a:p>
            <a:r>
              <a:rPr lang="en-US" dirty="0" smtClean="0"/>
              <a:t>(2) A grant of Federal real or personal property or any interest therein, including surplus property, and the proceeds of the sale or transfer of such property, if the Federal share of the fair market value of the property is not, upon such sale or transfer, properly accounted for to the Federal Government.</a:t>
            </a:r>
          </a:p>
          <a:p>
            <a:r>
              <a:rPr lang="en-US" dirty="0" smtClean="0"/>
              <a:t>(3) Provision of the services of Federal personnel.</a:t>
            </a:r>
          </a:p>
          <a:p>
            <a:r>
              <a:rPr lang="en-US" dirty="0" smtClean="0"/>
              <a:t>(4) Sale or lease of Federal property or any interest therein at nominal consideration, or at consideration reduced for the purpose of assisting the recipient or in recognition of public interest to be served thereby, or permission to use Federal property or any interest therein without consideration.</a:t>
            </a:r>
          </a:p>
          <a:p>
            <a:r>
              <a:rPr lang="en-US" dirty="0" smtClean="0"/>
              <a:t>(5) Any other contract, agreement, or arrangement which has as one of its purposes the provision of assistance to any education program or activity, except a contract of insurance or guaranty.</a:t>
            </a:r>
          </a:p>
          <a:p>
            <a:r>
              <a:rPr lang="en-US" dirty="0" smtClean="0"/>
              <a:t/>
            </a:r>
            <a:br>
              <a:rPr lang="en-US" dirty="0" smtClean="0"/>
            </a:br>
            <a:r>
              <a:rPr lang="en-US" dirty="0" smtClean="0"/>
              <a:t/>
            </a:r>
            <a:br>
              <a:rPr lang="en-US" dirty="0" smtClean="0"/>
            </a:br>
            <a:r>
              <a:rPr lang="en-US" dirty="0" smtClean="0"/>
              <a:t>34 C.F.R. § 106.2</a:t>
            </a:r>
          </a:p>
          <a:p>
            <a:endParaRPr lang="en-US" dirty="0" smtClean="0"/>
          </a:p>
          <a:p>
            <a:r>
              <a:rPr lang="en-US" dirty="0" smtClean="0"/>
              <a:t>(h) Program or activity and program means all of the operations of—</a:t>
            </a:r>
          </a:p>
          <a:p>
            <a:r>
              <a:rPr lang="en-US" dirty="0" smtClean="0"/>
              <a:t>(1)(</a:t>
            </a:r>
            <a:r>
              <a:rPr lang="en-US" dirty="0" err="1" smtClean="0"/>
              <a:t>i</a:t>
            </a:r>
            <a:r>
              <a:rPr lang="en-US" dirty="0" smtClean="0"/>
              <a:t>) A department, agency, special purpose district, or other instrumentality of a State or local government; or</a:t>
            </a:r>
          </a:p>
          <a:p>
            <a:r>
              <a:rPr lang="en-US" dirty="0" smtClean="0"/>
              <a:t>(ii) The entity of a State or local government that distributes such assistance and each such department or agency (and each other State or local government entity) to which the assistance is extended, in the case of assistance to a State or local government;</a:t>
            </a:r>
          </a:p>
          <a:p>
            <a:r>
              <a:rPr lang="en-US" dirty="0" smtClean="0"/>
              <a:t>(2)(</a:t>
            </a:r>
            <a:r>
              <a:rPr lang="en-US" dirty="0" err="1" smtClean="0"/>
              <a:t>i</a:t>
            </a:r>
            <a:r>
              <a:rPr lang="en-US" dirty="0" smtClean="0"/>
              <a:t>) A college, university, or other postsecondary institution, or a public system of higher education; or</a:t>
            </a:r>
          </a:p>
          <a:p>
            <a:r>
              <a:rPr lang="en-US" dirty="0" smtClean="0"/>
              <a:t>(ii) A local educational agency (as defined in 20 U.S.C. 8801), system of vocational education, or other school system;</a:t>
            </a:r>
          </a:p>
          <a:p>
            <a:r>
              <a:rPr lang="en-US" dirty="0" smtClean="0"/>
              <a:t>(3)(</a:t>
            </a:r>
            <a:r>
              <a:rPr lang="en-US" dirty="0" err="1" smtClean="0"/>
              <a:t>i</a:t>
            </a:r>
            <a:r>
              <a:rPr lang="en-US" dirty="0" smtClean="0"/>
              <a:t>) An entire corporation, partnership, other private organization, or an entire sole proprietorship—</a:t>
            </a:r>
          </a:p>
          <a:p>
            <a:r>
              <a:rPr lang="en-US" dirty="0" smtClean="0"/>
              <a:t>(A) If assistance is extended to such corporation, partnership, private organization, or sole proprietorship as a whole; or</a:t>
            </a:r>
          </a:p>
          <a:p>
            <a:r>
              <a:rPr lang="en-US" dirty="0" smtClean="0"/>
              <a:t>(B) Which is principally engaged in the business of providing education, health care, housing, social services, or parks and recreation; or</a:t>
            </a:r>
          </a:p>
          <a:p>
            <a:r>
              <a:rPr lang="en-US" dirty="0" smtClean="0"/>
              <a:t>(ii) The entire plant or other comparable, geographically separate facility to which Federal financial assistance is extended, in the case of any other corporation, partnership, private organization, or sole proprietorship; or</a:t>
            </a:r>
          </a:p>
          <a:p>
            <a:r>
              <a:rPr lang="en-US" dirty="0" smtClean="0"/>
              <a:t>(4) Any other entity that is established by two or more of the entities described in paragraph (h)(1), (2), or (3) of this section; any part of which is extended Federal financial assistance.</a:t>
            </a:r>
          </a:p>
          <a:p>
            <a:r>
              <a:rPr lang="en-US" dirty="0" smtClean="0"/>
              <a:t>(Authority: 20 U.S.C. 1687)</a:t>
            </a:r>
          </a:p>
          <a:p>
            <a:r>
              <a:rPr lang="en-US" dirty="0" smtClean="0"/>
              <a:t>(</a:t>
            </a:r>
            <a:r>
              <a:rPr lang="en-US" dirty="0" err="1" smtClean="0"/>
              <a:t>i</a:t>
            </a:r>
            <a:r>
              <a:rPr lang="en-US" dirty="0" smtClean="0"/>
              <a:t>) Recipient means any State or political subdivision thereof, or any instrumentality of a State or political subdivision thereof, any public or private agency, institution, or organization, or other entity, or any person, to whom Federal financial assistance is extended directly or through another recipient and which operates an education program or activity which receives such assistance, including any subunit, successor, assignee, or transferee thereof.</a:t>
            </a:r>
          </a:p>
          <a:p>
            <a:r>
              <a:rPr lang="en-US" dirty="0" smtClean="0"/>
              <a:t>(j) Applicant means one who submits an application, request, or plan required to be approved by a Department official, or by a recipient, as a condition to becoming a recipient.</a:t>
            </a:r>
          </a:p>
          <a:p>
            <a:r>
              <a:rPr lang="en-US" dirty="0" smtClean="0"/>
              <a:t>(k) Educational institution means a local educational agency (LEA) as defined by section 1001(f) of the Elementary and Secondary Education Act of 1965 (20 U.S.C. 3381), a preschool, a private elementary or secondary school, or an applicant or recipient of the type defined by paragraph (l), (m), (n), or (o) of this section.</a:t>
            </a:r>
          </a:p>
          <a:p>
            <a:r>
              <a:rPr lang="en-US" dirty="0" smtClean="0"/>
              <a:t>(l) Institution of graduate higher education means an institution which:</a:t>
            </a:r>
          </a:p>
          <a:p>
            <a:r>
              <a:rPr lang="en-US" dirty="0" smtClean="0"/>
              <a:t>(1) Offers academic study beyond the bachelor of arts or bachelor of science degree, whether or not leading to a certificate of any higher degree in the liberal arts and sciences; or</a:t>
            </a:r>
          </a:p>
          <a:p>
            <a:r>
              <a:rPr lang="en-US" dirty="0" smtClean="0"/>
              <a:t>(2) Awards any degree in a professional field beyond the first professional degree (regardless of whether the first professional degree in such field is awarded by an institution of undergraduate higher education or professional education); or</a:t>
            </a:r>
          </a:p>
          <a:p>
            <a:r>
              <a:rPr lang="en-US" dirty="0" smtClean="0"/>
              <a:t>(3) Awards no degree and offers no further academic study, but operates ordinarily for the purpose of facilitating research by persons who have received the highest graduate degree in any field of study.</a:t>
            </a:r>
          </a:p>
          <a:p>
            <a:r>
              <a:rPr lang="en-US" dirty="0" smtClean="0"/>
              <a:t>(m) Institution of undergraduate higher education means:</a:t>
            </a:r>
          </a:p>
          <a:p>
            <a:r>
              <a:rPr lang="en-US" dirty="0" smtClean="0"/>
              <a:t>(1) An institution offering at least two but less than four years of college level study beyond the high school level, leading to a diploma or an associate degree, or wholly or principally creditable toward a baccalaureate degree; or</a:t>
            </a:r>
          </a:p>
          <a:p>
            <a:r>
              <a:rPr lang="en-US" dirty="0" smtClean="0"/>
              <a:t>(2) An institution offering academic study leading to a baccalaureate degree; or</a:t>
            </a:r>
          </a:p>
          <a:p>
            <a:r>
              <a:rPr lang="en-US" dirty="0" smtClean="0"/>
              <a:t>(3) An agency or body which certifies credentials or offers degrees, but which may or may not offer academic study.</a:t>
            </a:r>
          </a:p>
          <a:p>
            <a:r>
              <a:rPr lang="en-US" dirty="0" smtClean="0"/>
              <a:t>(n) Institution of professional education means an institution (except any institution of undergraduate higher education) which offers a program of academic study that leads to a first professional degree in a field for which there is a national specialized accrediting agency recognized by the Secretary.</a:t>
            </a:r>
          </a:p>
          <a:p>
            <a:r>
              <a:rPr lang="en-US" dirty="0" smtClean="0"/>
              <a:t>(o) Institution of vocational education means a school or institution (except an institution of professional or graduate or undergraduate higher education) which has as its primary purpose preparation of students to pursue a technical, skilled, or semiskilled occupation or trade, or to pursue study in a technical field, whether or not the school or institution offers certificates, diplomas, or degrees and whether or not it offers fulltime study.</a:t>
            </a:r>
          </a:p>
          <a:p>
            <a:r>
              <a:rPr lang="en-US" dirty="0" smtClean="0"/>
              <a:t/>
            </a:r>
            <a:br>
              <a:rPr lang="en-US" dirty="0" smtClean="0"/>
            </a:br>
            <a:r>
              <a:rPr lang="en-US" dirty="0" smtClean="0"/>
              <a:t/>
            </a:r>
            <a:br>
              <a:rPr lang="en-US" dirty="0" smtClean="0"/>
            </a:br>
            <a:r>
              <a:rPr lang="en-US" dirty="0" smtClean="0"/>
              <a:t>34 C.F.R. § 106.2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13</a:t>
            </a:fld>
            <a:endParaRPr lang="en-US"/>
          </a:p>
        </p:txBody>
      </p:sp>
    </p:spTree>
    <p:extLst>
      <p:ext uri="{BB962C8B-B14F-4D97-AF65-F5344CB8AC3E}">
        <p14:creationId xmlns:p14="http://schemas.microsoft.com/office/powerpoint/2010/main" val="3376275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14</a:t>
            </a:fld>
            <a:endParaRPr lang="en-US"/>
          </a:p>
        </p:txBody>
      </p:sp>
    </p:spTree>
    <p:extLst>
      <p:ext uri="{BB962C8B-B14F-4D97-AF65-F5344CB8AC3E}">
        <p14:creationId xmlns:p14="http://schemas.microsoft.com/office/powerpoint/2010/main" val="223866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8337" lvl="2" indent="-173422">
              <a:buFontTx/>
              <a:buChar char="-"/>
            </a:pPr>
            <a:endParaRPr lang="en-US" baseline="0" dirty="0"/>
          </a:p>
        </p:txBody>
      </p:sp>
      <p:sp>
        <p:nvSpPr>
          <p:cNvPr id="4" name="Slide Number Placeholder 3"/>
          <p:cNvSpPr>
            <a:spLocks noGrp="1"/>
          </p:cNvSpPr>
          <p:nvPr>
            <p:ph type="sldNum" sz="quarter" idx="10"/>
          </p:nvPr>
        </p:nvSpPr>
        <p:spPr/>
        <p:txBody>
          <a:bodyPr/>
          <a:lstStyle/>
          <a:p>
            <a:fld id="{1AAF04C1-F243-4065-99CE-0009008FA714}" type="slidenum">
              <a:rPr lang="en-US" smtClean="0"/>
              <a:t>15</a:t>
            </a:fld>
            <a:endParaRPr lang="en-US"/>
          </a:p>
        </p:txBody>
      </p:sp>
    </p:spTree>
    <p:extLst>
      <p:ext uri="{BB962C8B-B14F-4D97-AF65-F5344CB8AC3E}">
        <p14:creationId xmlns:p14="http://schemas.microsoft.com/office/powerpoint/2010/main" val="2418475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sv-SE" smtClean="0"/>
              <a:t>(c) 2022 Bricker &amp; Eckler LLP</a:t>
            </a:r>
            <a:endParaRPr lang="en-US" dirty="0"/>
          </a:p>
        </p:txBody>
      </p:sp>
      <p:sp>
        <p:nvSpPr>
          <p:cNvPr id="5" name="Slide Number Placeholder 4"/>
          <p:cNvSpPr>
            <a:spLocks noGrp="1"/>
          </p:cNvSpPr>
          <p:nvPr>
            <p:ph type="sldNum" sz="quarter" idx="11"/>
          </p:nvPr>
        </p:nvSpPr>
        <p:spPr/>
        <p:txBody>
          <a:bodyPr/>
          <a:lstStyle/>
          <a:p>
            <a:fld id="{12D479AE-10EA-40CE-8CAD-79A881E40EB0}" type="slidenum">
              <a:rPr lang="en-US" smtClean="0"/>
              <a:t>16</a:t>
            </a:fld>
            <a:endParaRPr lang="en-US" dirty="0"/>
          </a:p>
        </p:txBody>
      </p:sp>
    </p:spTree>
    <p:extLst>
      <p:ext uri="{BB962C8B-B14F-4D97-AF65-F5344CB8AC3E}">
        <p14:creationId xmlns:p14="http://schemas.microsoft.com/office/powerpoint/2010/main" val="4220298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17</a:t>
            </a:fld>
            <a:endParaRPr lang="en-US"/>
          </a:p>
        </p:txBody>
      </p:sp>
    </p:spTree>
    <p:extLst>
      <p:ext uri="{BB962C8B-B14F-4D97-AF65-F5344CB8AC3E}">
        <p14:creationId xmlns:p14="http://schemas.microsoft.com/office/powerpoint/2010/main" val="3069078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AF04C1-F243-4065-99CE-0009008FA714}" type="slidenum">
              <a:rPr lang="en-US" smtClean="0"/>
              <a:t>18</a:t>
            </a:fld>
            <a:endParaRPr lang="en-US"/>
          </a:p>
        </p:txBody>
      </p:sp>
    </p:spTree>
    <p:extLst>
      <p:ext uri="{BB962C8B-B14F-4D97-AF65-F5344CB8AC3E}">
        <p14:creationId xmlns:p14="http://schemas.microsoft.com/office/powerpoint/2010/main" val="1620728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19</a:t>
            </a:fld>
            <a:endParaRPr lang="en-US"/>
          </a:p>
        </p:txBody>
      </p:sp>
    </p:spTree>
    <p:extLst>
      <p:ext uri="{BB962C8B-B14F-4D97-AF65-F5344CB8AC3E}">
        <p14:creationId xmlns:p14="http://schemas.microsoft.com/office/powerpoint/2010/main" val="437045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20</a:t>
            </a:fld>
            <a:endParaRPr lang="en-US"/>
          </a:p>
        </p:txBody>
      </p:sp>
    </p:spTree>
    <p:extLst>
      <p:ext uri="{BB962C8B-B14F-4D97-AF65-F5344CB8AC3E}">
        <p14:creationId xmlns:p14="http://schemas.microsoft.com/office/powerpoint/2010/main" val="3231465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Unwelcome</a:t>
            </a:r>
            <a:r>
              <a:rPr lang="en-US" baseline="0" dirty="0" smtClean="0"/>
              <a:t> conduct is subjective to the Complainant</a:t>
            </a:r>
          </a:p>
          <a:p>
            <a:endParaRPr lang="en-US" baseline="0" dirty="0" smtClean="0"/>
          </a:p>
          <a:p>
            <a:r>
              <a:rPr lang="en-US" baseline="0" dirty="0" smtClean="0"/>
              <a:t>Severe, pervasive, and objectively offensive determined by a reasonable person in similar situations and includes totality of circumstances</a:t>
            </a:r>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21</a:t>
            </a:fld>
            <a:endParaRPr lang="en-US"/>
          </a:p>
        </p:txBody>
      </p:sp>
    </p:spTree>
    <p:extLst>
      <p:ext uri="{BB962C8B-B14F-4D97-AF65-F5344CB8AC3E}">
        <p14:creationId xmlns:p14="http://schemas.microsoft.com/office/powerpoint/2010/main" val="1834662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8337" lvl="2" indent="-173422">
              <a:buFontTx/>
              <a:buChar char="-"/>
            </a:pPr>
            <a:endParaRPr lang="en-US" baseline="0" dirty="0"/>
          </a:p>
        </p:txBody>
      </p:sp>
      <p:sp>
        <p:nvSpPr>
          <p:cNvPr id="4" name="Slide Number Placeholder 3"/>
          <p:cNvSpPr>
            <a:spLocks noGrp="1"/>
          </p:cNvSpPr>
          <p:nvPr>
            <p:ph type="sldNum" sz="quarter" idx="10"/>
          </p:nvPr>
        </p:nvSpPr>
        <p:spPr/>
        <p:txBody>
          <a:bodyPr/>
          <a:lstStyle/>
          <a:p>
            <a:pPr defTabSz="924916">
              <a:defRPr/>
            </a:pPr>
            <a:fld id="{2B19949A-3FD3-C64E-BC1E-CB650CAFAEB8}" type="slidenum">
              <a:rPr lang="en-US">
                <a:solidFill>
                  <a:prstClr val="black"/>
                </a:solidFill>
                <a:latin typeface="Calibri" panose="020F0502020204030204"/>
              </a:rPr>
              <a:pPr defTabSz="924916">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3322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22</a:t>
            </a:fld>
            <a:endParaRPr lang="en-US"/>
          </a:p>
        </p:txBody>
      </p:sp>
    </p:spTree>
    <p:extLst>
      <p:ext uri="{BB962C8B-B14F-4D97-AF65-F5344CB8AC3E}">
        <p14:creationId xmlns:p14="http://schemas.microsoft.com/office/powerpoint/2010/main" val="1027437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23</a:t>
            </a:fld>
            <a:endParaRPr lang="en-US"/>
          </a:p>
        </p:txBody>
      </p:sp>
    </p:spTree>
    <p:extLst>
      <p:ext uri="{BB962C8B-B14F-4D97-AF65-F5344CB8AC3E}">
        <p14:creationId xmlns:p14="http://schemas.microsoft.com/office/powerpoint/2010/main" val="3554864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Incest: non-forcible</a:t>
            </a:r>
            <a:r>
              <a:rPr lang="en-US" baseline="0" dirty="0" smtClean="0"/>
              <a:t> sexual intercourse, between persons who are related to each other, within the degrees prohibited by Ohio law for marriage</a:t>
            </a:r>
          </a:p>
          <a:p>
            <a:endParaRPr lang="en-US" baseline="0" dirty="0" smtClean="0"/>
          </a:p>
          <a:p>
            <a:r>
              <a:rPr lang="en-US" baseline="0" dirty="0" smtClean="0"/>
              <a:t>Statutory rape: non-forcible sexual intercourse, with a person who is under the age of consent in Ohio, 16, </a:t>
            </a:r>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24</a:t>
            </a:fld>
            <a:endParaRPr lang="en-US"/>
          </a:p>
        </p:txBody>
      </p:sp>
    </p:spTree>
    <p:extLst>
      <p:ext uri="{BB962C8B-B14F-4D97-AF65-F5344CB8AC3E}">
        <p14:creationId xmlns:p14="http://schemas.microsoft.com/office/powerpoint/2010/main" val="337262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Existenc</a:t>
            </a:r>
            <a:r>
              <a:rPr lang="en-US" baseline="0" dirty="0" smtClean="0"/>
              <a:t>e of a relationship shall be determined based on the Complainant’s statement and with consideration of the length of the relationship, the type of relationship, and the frequency of interaction between the persons involved in the relationship.  For purposes of this definition, Dating violence includes, but is not limited to, sexual or physical abuse or threat of such abuse</a:t>
            </a:r>
          </a:p>
          <a:p>
            <a:endParaRPr lang="en-US" baseline="0" dirty="0" smtClean="0"/>
          </a:p>
          <a:p>
            <a:r>
              <a:rPr lang="en-US" baseline="0" dirty="0" smtClean="0"/>
              <a:t>Dating violence does not include a violation of domestic violence</a:t>
            </a:r>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25</a:t>
            </a:fld>
            <a:endParaRPr lang="en-US"/>
          </a:p>
        </p:txBody>
      </p:sp>
    </p:spTree>
    <p:extLst>
      <p:ext uri="{BB962C8B-B14F-4D97-AF65-F5344CB8AC3E}">
        <p14:creationId xmlns:p14="http://schemas.microsoft.com/office/powerpoint/2010/main" val="693643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26</a:t>
            </a:fld>
            <a:endParaRPr lang="en-US"/>
          </a:p>
        </p:txBody>
      </p:sp>
    </p:spTree>
    <p:extLst>
      <p:ext uri="{BB962C8B-B14F-4D97-AF65-F5344CB8AC3E}">
        <p14:creationId xmlns:p14="http://schemas.microsoft.com/office/powerpoint/2010/main" val="3938772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Course of conduct means two or more instances</a:t>
            </a:r>
            <a:r>
              <a:rPr lang="en-US" baseline="0" dirty="0" smtClean="0"/>
              <a:t> and can be through electronic means and third parties</a:t>
            </a:r>
          </a:p>
          <a:p>
            <a:endParaRPr lang="en-US" baseline="0" dirty="0" smtClean="0"/>
          </a:p>
          <a:p>
            <a:r>
              <a:rPr lang="en-US" baseline="0" dirty="0" smtClean="0"/>
              <a:t>Reasonable person means a reasonable person under similar circumstances and with similar identities to Complainant </a:t>
            </a:r>
          </a:p>
          <a:p>
            <a:endParaRPr lang="en-US" baseline="0" dirty="0" smtClean="0"/>
          </a:p>
          <a:p>
            <a:r>
              <a:rPr lang="en-US" baseline="0" dirty="0" smtClean="0"/>
              <a:t>Substantial emotional distress means significant mental suffering or anguish that may not necessary require medical treatment or counseling </a:t>
            </a:r>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27</a:t>
            </a:fld>
            <a:endParaRPr lang="en-US"/>
          </a:p>
        </p:txBody>
      </p:sp>
    </p:spTree>
    <p:extLst>
      <p:ext uri="{BB962C8B-B14F-4D97-AF65-F5344CB8AC3E}">
        <p14:creationId xmlns:p14="http://schemas.microsoft.com/office/powerpoint/2010/main" val="3280825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28</a:t>
            </a:fld>
            <a:endParaRPr lang="en-US"/>
          </a:p>
        </p:txBody>
      </p:sp>
    </p:spTree>
    <p:extLst>
      <p:ext uri="{BB962C8B-B14F-4D97-AF65-F5344CB8AC3E}">
        <p14:creationId xmlns:p14="http://schemas.microsoft.com/office/powerpoint/2010/main" val="1089988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29</a:t>
            </a:fld>
            <a:endParaRPr lang="en-US"/>
          </a:p>
        </p:txBody>
      </p:sp>
    </p:spTree>
    <p:extLst>
      <p:ext uri="{BB962C8B-B14F-4D97-AF65-F5344CB8AC3E}">
        <p14:creationId xmlns:p14="http://schemas.microsoft.com/office/powerpoint/2010/main" val="79010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30</a:t>
            </a:fld>
            <a:endParaRPr lang="en-US"/>
          </a:p>
        </p:txBody>
      </p:sp>
    </p:spTree>
    <p:extLst>
      <p:ext uri="{BB962C8B-B14F-4D97-AF65-F5344CB8AC3E}">
        <p14:creationId xmlns:p14="http://schemas.microsoft.com/office/powerpoint/2010/main" val="1475944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31</a:t>
            </a:fld>
            <a:endParaRPr lang="en-US"/>
          </a:p>
        </p:txBody>
      </p:sp>
    </p:spTree>
    <p:extLst>
      <p:ext uri="{BB962C8B-B14F-4D97-AF65-F5344CB8AC3E}">
        <p14:creationId xmlns:p14="http://schemas.microsoft.com/office/powerpoint/2010/main" val="2606023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AF04C1-F243-4065-99CE-0009008FA714}" type="slidenum">
              <a:rPr lang="en-US" smtClean="0"/>
              <a:t>5</a:t>
            </a:fld>
            <a:endParaRPr lang="en-US"/>
          </a:p>
        </p:txBody>
      </p:sp>
    </p:spTree>
    <p:extLst>
      <p:ext uri="{BB962C8B-B14F-4D97-AF65-F5344CB8AC3E}">
        <p14:creationId xmlns:p14="http://schemas.microsoft.com/office/powerpoint/2010/main" val="761209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32</a:t>
            </a:fld>
            <a:endParaRPr lang="en-US"/>
          </a:p>
        </p:txBody>
      </p:sp>
    </p:spTree>
    <p:extLst>
      <p:ext uri="{BB962C8B-B14F-4D97-AF65-F5344CB8AC3E}">
        <p14:creationId xmlns:p14="http://schemas.microsoft.com/office/powerpoint/2010/main" val="40184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33</a:t>
            </a:fld>
            <a:endParaRPr lang="en-US"/>
          </a:p>
        </p:txBody>
      </p:sp>
    </p:spTree>
    <p:extLst>
      <p:ext uri="{BB962C8B-B14F-4D97-AF65-F5344CB8AC3E}">
        <p14:creationId xmlns:p14="http://schemas.microsoft.com/office/powerpoint/2010/main" val="1367299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34</a:t>
            </a:fld>
            <a:endParaRPr lang="en-US"/>
          </a:p>
        </p:txBody>
      </p:sp>
    </p:spTree>
    <p:extLst>
      <p:ext uri="{BB962C8B-B14F-4D97-AF65-F5344CB8AC3E}">
        <p14:creationId xmlns:p14="http://schemas.microsoft.com/office/powerpoint/2010/main" val="1127957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35</a:t>
            </a:fld>
            <a:endParaRPr lang="en-US"/>
          </a:p>
        </p:txBody>
      </p:sp>
    </p:spTree>
    <p:extLst>
      <p:ext uri="{BB962C8B-B14F-4D97-AF65-F5344CB8AC3E}">
        <p14:creationId xmlns:p14="http://schemas.microsoft.com/office/powerpoint/2010/main" val="3240798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36</a:t>
            </a:fld>
            <a:endParaRPr lang="en-US"/>
          </a:p>
        </p:txBody>
      </p:sp>
    </p:spTree>
    <p:extLst>
      <p:ext uri="{BB962C8B-B14F-4D97-AF65-F5344CB8AC3E}">
        <p14:creationId xmlns:p14="http://schemas.microsoft.com/office/powerpoint/2010/main" val="4209266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AF04C1-F243-4065-99CE-0009008FA714}" type="slidenum">
              <a:rPr lang="en-US" smtClean="0"/>
              <a:t>37</a:t>
            </a:fld>
            <a:endParaRPr lang="en-US"/>
          </a:p>
        </p:txBody>
      </p:sp>
    </p:spTree>
    <p:extLst>
      <p:ext uri="{BB962C8B-B14F-4D97-AF65-F5344CB8AC3E}">
        <p14:creationId xmlns:p14="http://schemas.microsoft.com/office/powerpoint/2010/main" val="766834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AF04C1-F243-4065-99CE-0009008FA714}" type="slidenum">
              <a:rPr lang="en-US" smtClean="0"/>
              <a:t>38</a:t>
            </a:fld>
            <a:endParaRPr lang="en-US"/>
          </a:p>
        </p:txBody>
      </p:sp>
    </p:spTree>
    <p:extLst>
      <p:ext uri="{BB962C8B-B14F-4D97-AF65-F5344CB8AC3E}">
        <p14:creationId xmlns:p14="http://schemas.microsoft.com/office/powerpoint/2010/main" val="502279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AF04C1-F243-4065-99CE-0009008FA714}" type="slidenum">
              <a:rPr lang="en-US" smtClean="0"/>
              <a:t>39</a:t>
            </a:fld>
            <a:endParaRPr lang="en-US"/>
          </a:p>
        </p:txBody>
      </p:sp>
    </p:spTree>
    <p:extLst>
      <p:ext uri="{BB962C8B-B14F-4D97-AF65-F5344CB8AC3E}">
        <p14:creationId xmlns:p14="http://schemas.microsoft.com/office/powerpoint/2010/main" val="1778750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AF04C1-F243-4065-99CE-0009008FA714}" type="slidenum">
              <a:rPr lang="en-US" smtClean="0"/>
              <a:t>40</a:t>
            </a:fld>
            <a:endParaRPr lang="en-US"/>
          </a:p>
        </p:txBody>
      </p:sp>
    </p:spTree>
    <p:extLst>
      <p:ext uri="{BB962C8B-B14F-4D97-AF65-F5344CB8AC3E}">
        <p14:creationId xmlns:p14="http://schemas.microsoft.com/office/powerpoint/2010/main" val="2135708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41</a:t>
            </a:fld>
            <a:endParaRPr lang="en-US"/>
          </a:p>
        </p:txBody>
      </p:sp>
    </p:spTree>
    <p:extLst>
      <p:ext uri="{BB962C8B-B14F-4D97-AF65-F5344CB8AC3E}">
        <p14:creationId xmlns:p14="http://schemas.microsoft.com/office/powerpoint/2010/main" val="1606546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036" indent="-289036">
              <a:buFont typeface="Arial" panose="020B0604020202020204" pitchFamily="34" charset="0"/>
              <a:buChar char="•"/>
            </a:pPr>
            <a:r>
              <a:rPr lang="en-US" sz="2400" dirty="0"/>
              <a:t>These training materials must be made publicly available on your website</a:t>
            </a:r>
          </a:p>
          <a:p>
            <a:pPr marL="751494" lvl="1" indent="-289036">
              <a:buFont typeface="Arial" panose="020B0604020202020204" pitchFamily="34" charset="0"/>
              <a:buChar char="•"/>
            </a:pPr>
            <a:r>
              <a:rPr lang="en-US" sz="2400" dirty="0"/>
              <a:t>This training does not meet these requirements, but you may include it in your posting if you choose</a:t>
            </a:r>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6</a:t>
            </a:fld>
            <a:endParaRPr lang="en-US"/>
          </a:p>
        </p:txBody>
      </p:sp>
    </p:spTree>
    <p:extLst>
      <p:ext uri="{BB962C8B-B14F-4D97-AF65-F5344CB8AC3E}">
        <p14:creationId xmlns:p14="http://schemas.microsoft.com/office/powerpoint/2010/main" val="612641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42</a:t>
            </a:fld>
            <a:endParaRPr lang="en-US"/>
          </a:p>
        </p:txBody>
      </p:sp>
    </p:spTree>
    <p:extLst>
      <p:ext uri="{BB962C8B-B14F-4D97-AF65-F5344CB8AC3E}">
        <p14:creationId xmlns:p14="http://schemas.microsoft.com/office/powerpoint/2010/main" val="2297915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AF04C1-F243-4065-99CE-0009008FA714}" type="slidenum">
              <a:rPr lang="en-US" smtClean="0"/>
              <a:t>43</a:t>
            </a:fld>
            <a:endParaRPr lang="en-US"/>
          </a:p>
        </p:txBody>
      </p:sp>
    </p:spTree>
    <p:extLst>
      <p:ext uri="{BB962C8B-B14F-4D97-AF65-F5344CB8AC3E}">
        <p14:creationId xmlns:p14="http://schemas.microsoft.com/office/powerpoint/2010/main" val="2609092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AF04C1-F243-4065-99CE-0009008FA714}" type="slidenum">
              <a:rPr lang="en-US" smtClean="0"/>
              <a:t>44</a:t>
            </a:fld>
            <a:endParaRPr lang="en-US"/>
          </a:p>
        </p:txBody>
      </p:sp>
    </p:spTree>
    <p:extLst>
      <p:ext uri="{BB962C8B-B14F-4D97-AF65-F5344CB8AC3E}">
        <p14:creationId xmlns:p14="http://schemas.microsoft.com/office/powerpoint/2010/main" val="194396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AF04C1-F243-4065-99CE-0009008FA714}" type="slidenum">
              <a:rPr lang="en-US" smtClean="0"/>
              <a:t>45</a:t>
            </a:fld>
            <a:endParaRPr lang="en-US"/>
          </a:p>
        </p:txBody>
      </p:sp>
    </p:spTree>
    <p:extLst>
      <p:ext uri="{BB962C8B-B14F-4D97-AF65-F5344CB8AC3E}">
        <p14:creationId xmlns:p14="http://schemas.microsoft.com/office/powerpoint/2010/main" val="693536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46</a:t>
            </a:fld>
            <a:endParaRPr lang="en-US"/>
          </a:p>
        </p:txBody>
      </p:sp>
    </p:spTree>
    <p:extLst>
      <p:ext uri="{BB962C8B-B14F-4D97-AF65-F5344CB8AC3E}">
        <p14:creationId xmlns:p14="http://schemas.microsoft.com/office/powerpoint/2010/main" val="410633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036" indent="-289036">
              <a:buFont typeface="Arial" panose="020B0604020202020204" pitchFamily="34" charset="0"/>
              <a:buChar char="•"/>
            </a:pPr>
            <a:r>
              <a:rPr lang="en-US" sz="2400" dirty="0"/>
              <a:t>These training materials must be made publicly available on your website</a:t>
            </a:r>
          </a:p>
          <a:p>
            <a:pPr marL="751494" lvl="1" indent="-289036">
              <a:buFont typeface="Arial" panose="020B0604020202020204" pitchFamily="34" charset="0"/>
              <a:buChar char="•"/>
            </a:pPr>
            <a:r>
              <a:rPr lang="en-US" sz="2400" dirty="0"/>
              <a:t>This training does not meet these requirements, but you may include it in your posting if you choose</a:t>
            </a:r>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7</a:t>
            </a:fld>
            <a:endParaRPr lang="en-US"/>
          </a:p>
        </p:txBody>
      </p:sp>
    </p:spTree>
    <p:extLst>
      <p:ext uri="{BB962C8B-B14F-4D97-AF65-F5344CB8AC3E}">
        <p14:creationId xmlns:p14="http://schemas.microsoft.com/office/powerpoint/2010/main" val="343247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036" indent="-289036">
              <a:buFont typeface="Arial" panose="020B0604020202020204" pitchFamily="34" charset="0"/>
              <a:buChar char="•"/>
            </a:pPr>
            <a:r>
              <a:rPr lang="en-US" sz="2400" dirty="0"/>
              <a:t>These training materials must be made publicly available on your website</a:t>
            </a:r>
          </a:p>
          <a:p>
            <a:pPr marL="751494" lvl="1" indent="-289036">
              <a:buFont typeface="Arial" panose="020B0604020202020204" pitchFamily="34" charset="0"/>
              <a:buChar char="•"/>
            </a:pPr>
            <a:r>
              <a:rPr lang="en-US" sz="2400" dirty="0"/>
              <a:t>This training does not meet these requirements, but you may include it in your posting if you choose</a:t>
            </a:r>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8</a:t>
            </a:fld>
            <a:endParaRPr lang="en-US"/>
          </a:p>
        </p:txBody>
      </p:sp>
    </p:spTree>
    <p:extLst>
      <p:ext uri="{BB962C8B-B14F-4D97-AF65-F5344CB8AC3E}">
        <p14:creationId xmlns:p14="http://schemas.microsoft.com/office/powerpoint/2010/main" val="250614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AF04C1-F243-4065-99CE-0009008FA714}" type="slidenum">
              <a:rPr lang="en-US" smtClean="0"/>
              <a:t>9</a:t>
            </a:fld>
            <a:endParaRPr lang="en-US"/>
          </a:p>
        </p:txBody>
      </p:sp>
    </p:spTree>
    <p:extLst>
      <p:ext uri="{BB962C8B-B14F-4D97-AF65-F5344CB8AC3E}">
        <p14:creationId xmlns:p14="http://schemas.microsoft.com/office/powerpoint/2010/main" val="670672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 U.S. Supreme Court’s initial decisions about the scope of Title IX’s definition of “educational program or activity”</a:t>
            </a:r>
          </a:p>
          <a:p>
            <a:r>
              <a:rPr lang="en-US" i="1" dirty="0" smtClean="0"/>
              <a:t>Grove City College v. Bell</a:t>
            </a:r>
            <a:r>
              <a:rPr lang="en-US" dirty="0" smtClean="0"/>
              <a:t>, 465 U.S. 555 (1984): held that the “receipt of federal funds by a particular program within an institution, does not trigger institution-wide coverage” under Title IX. The </a:t>
            </a:r>
            <a:r>
              <a:rPr lang="en-US" i="1" dirty="0" smtClean="0"/>
              <a:t>Grove City College</a:t>
            </a:r>
            <a:r>
              <a:rPr lang="en-US" dirty="0" smtClean="0"/>
              <a:t> Court stated that a student’s tuition payments funded through federal financial assistance </a:t>
            </a:r>
            <a:r>
              <a:rPr lang="en-US" i="1" dirty="0" smtClean="0"/>
              <a:t>triggered Title IX coverage for the institution’s financial aid program but not the institution </a:t>
            </a:r>
          </a:p>
          <a:p>
            <a:endParaRPr lang="en-US" i="1" dirty="0" smtClean="0"/>
          </a:p>
          <a:p>
            <a:r>
              <a:rPr lang="en-US" b="1" i="1" dirty="0" smtClean="0"/>
              <a:t>Congress reverses </a:t>
            </a:r>
            <a:r>
              <a:rPr lang="en-US" b="1" i="1" u="sng" dirty="0" smtClean="0"/>
              <a:t>Grove City College</a:t>
            </a:r>
            <a:r>
              <a:rPr lang="en-US" b="1" i="1" dirty="0" smtClean="0"/>
              <a:t> three years later by enacting the Civil Rights Restoration Act of 1987 (CRRA).</a:t>
            </a:r>
          </a:p>
          <a:p>
            <a:r>
              <a:rPr lang="en-US" dirty="0" smtClean="0"/>
              <a:t>The CRRA broadened the statutory scope of Title IX to include “all of the operations” of the following entities, “any part of which” is extended federal funding:</a:t>
            </a:r>
          </a:p>
          <a:p>
            <a:pPr lvl="0"/>
            <a:r>
              <a:rPr lang="en-US" dirty="0" smtClean="0"/>
              <a:t>State or local governmental instrumentalities, 20 U.S.C. § 1687(1);</a:t>
            </a:r>
          </a:p>
          <a:p>
            <a:pPr lvl="0"/>
            <a:r>
              <a:rPr lang="en-US" dirty="0" smtClean="0"/>
              <a:t>Colleges, universities, postsecondary institutions, public systems of higher education, local educational agencies, vocational education systems, and “other” school systems, id § 1687(2);</a:t>
            </a:r>
          </a:p>
          <a:p>
            <a:pPr lvl="0"/>
            <a:r>
              <a:rPr lang="en-US" dirty="0" smtClean="0"/>
              <a:t>“Entire” corporations, partnerships, “other” private organizations, and sole proprietorships if assistance is extended to them “as a whole” or if they are “principally engaged in the business of providing education, healthcare, housing, social services, or parks and recreation,” id § 1687(3)(A);</a:t>
            </a:r>
          </a:p>
          <a:p>
            <a:pPr lvl="0"/>
            <a:r>
              <a:rPr lang="en-US" dirty="0" smtClean="0"/>
              <a:t>“Entire” plants or other “comparable, geographically separate” facilities in the case of “any other” corporation, partnership, private organization, or sole proprietorship not described in subsection (3)(A), id  § 1687(3)(B); and</a:t>
            </a:r>
          </a:p>
          <a:p>
            <a:pPr lvl="0"/>
            <a:r>
              <a:rPr lang="en-US" dirty="0" smtClean="0"/>
              <a:t>“Any other entity” established by “two or more” entities described in subsections (1) through (3), id  § 1687(4).</a:t>
            </a:r>
          </a:p>
          <a:p>
            <a:endParaRPr lang="en-US" dirty="0" smtClean="0"/>
          </a:p>
        </p:txBody>
      </p:sp>
      <p:sp>
        <p:nvSpPr>
          <p:cNvPr id="4" name="Slide Number Placeholder 3"/>
          <p:cNvSpPr>
            <a:spLocks noGrp="1"/>
          </p:cNvSpPr>
          <p:nvPr>
            <p:ph type="sldNum" sz="quarter" idx="10"/>
          </p:nvPr>
        </p:nvSpPr>
        <p:spPr/>
        <p:txBody>
          <a:bodyPr/>
          <a:lstStyle/>
          <a:p>
            <a:fld id="{1AAF04C1-F243-4065-99CE-0009008FA714}" type="slidenum">
              <a:rPr lang="en-US" smtClean="0"/>
              <a:t>10</a:t>
            </a:fld>
            <a:endParaRPr lang="en-US"/>
          </a:p>
        </p:txBody>
      </p:sp>
    </p:spTree>
    <p:extLst>
      <p:ext uri="{BB962C8B-B14F-4D97-AF65-F5344CB8AC3E}">
        <p14:creationId xmlns:p14="http://schemas.microsoft.com/office/powerpoint/2010/main" val="3606752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F04C1-F243-4065-99CE-0009008FA714}" type="slidenum">
              <a:rPr lang="en-US" smtClean="0"/>
              <a:t>11</a:t>
            </a:fld>
            <a:endParaRPr lang="en-US"/>
          </a:p>
        </p:txBody>
      </p:sp>
    </p:spTree>
    <p:extLst>
      <p:ext uri="{BB962C8B-B14F-4D97-AF65-F5344CB8AC3E}">
        <p14:creationId xmlns:p14="http://schemas.microsoft.com/office/powerpoint/2010/main" val="2589602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4A7D76E-766E-4102-B04C-33640AAED7BE}"/>
              </a:ext>
            </a:extLst>
          </p:cNvPr>
          <p:cNvSpPr>
            <a:spLocks noGrp="1"/>
          </p:cNvSpPr>
          <p:nvPr>
            <p:ph type="pic" sz="quarter" idx="22" hasCustomPrompt="1"/>
          </p:nvPr>
        </p:nvSpPr>
        <p:spPr>
          <a:xfrm>
            <a:off x="0" y="9777"/>
            <a:ext cx="12192000" cy="4002088"/>
          </a:xfrm>
          <a:solidFill>
            <a:schemeClr val="bg1">
              <a:lumMod val="85000"/>
            </a:schemeClr>
          </a:solidFill>
        </p:spPr>
        <p:txBody>
          <a:bodyPr>
            <a:normAutofit/>
          </a:bodyPr>
          <a:lstStyle>
            <a:lvl1pPr marL="0" marR="0" indent="0" algn="l" defTabSz="457200" rtl="0" eaLnBrk="1" fontAlgn="auto" latinLnBrk="0" hangingPunct="1">
              <a:lnSpc>
                <a:spcPts val="2400"/>
              </a:lnSpc>
              <a:spcBef>
                <a:spcPts val="0"/>
              </a:spcBef>
              <a:spcAft>
                <a:spcPts val="0"/>
              </a:spcAft>
              <a:buClrTx/>
              <a:buSzTx/>
              <a:buFont typeface="Arial"/>
              <a:buNone/>
              <a:tabLst/>
              <a:defRPr sz="2800"/>
            </a:lvl1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US" sz="2800" b="0" i="0" u="none" strike="noStrike" kern="1200" cap="none" spc="0" normalizeH="0" baseline="0" noProof="0" dirty="0">
                <a:ln>
                  <a:noFill/>
                </a:ln>
                <a:solidFill>
                  <a:sysClr val="windowText" lastClr="000000">
                    <a:lumMod val="75000"/>
                    <a:lumOff val="25000"/>
                  </a:sysClr>
                </a:solidFill>
                <a:effectLst/>
                <a:uLnTx/>
                <a:uFillTx/>
                <a:latin typeface="Calibri Light" panose="020F0302020204030204"/>
                <a:ea typeface="Open Sans" charset="0"/>
                <a:cs typeface="Arial" panose="020B0604020202020204" pitchFamily="34" charset="0"/>
              </a:rPr>
              <a:t>high-res image, chart or graph</a:t>
            </a:r>
          </a:p>
        </p:txBody>
      </p:sp>
      <p:pic>
        <p:nvPicPr>
          <p:cNvPr id="13" name="Picture 12">
            <a:extLst>
              <a:ext uri="{FF2B5EF4-FFF2-40B4-BE49-F238E27FC236}">
                <a16:creationId xmlns:a16="http://schemas.microsoft.com/office/drawing/2014/main" id="{CB69A3B1-AD95-411E-AA32-906B19A57A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8292" y="4791499"/>
            <a:ext cx="2485508" cy="1140019"/>
          </a:xfrm>
          <a:prstGeom prst="rect">
            <a:avLst/>
          </a:prstGeom>
        </p:spPr>
      </p:pic>
      <p:sp>
        <p:nvSpPr>
          <p:cNvPr id="21" name="Text Placeholder 20">
            <a:extLst>
              <a:ext uri="{FF2B5EF4-FFF2-40B4-BE49-F238E27FC236}">
                <a16:creationId xmlns:a16="http://schemas.microsoft.com/office/drawing/2014/main" id="{E16376C9-09E7-4A66-B956-B99651CEB3F7}"/>
              </a:ext>
            </a:extLst>
          </p:cNvPr>
          <p:cNvSpPr>
            <a:spLocks noGrp="1"/>
          </p:cNvSpPr>
          <p:nvPr>
            <p:ph type="body" sz="quarter" idx="23" hasCustomPrompt="1"/>
          </p:nvPr>
        </p:nvSpPr>
        <p:spPr>
          <a:xfrm>
            <a:off x="838200" y="2418715"/>
            <a:ext cx="7058025" cy="665307"/>
          </a:xfrm>
        </p:spPr>
        <p:txBody>
          <a:bodyPr>
            <a:normAutofit/>
          </a:bodyPr>
          <a:lstStyle>
            <a:lvl1pPr marL="0" indent="0">
              <a:buNone/>
              <a:defRPr sz="66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Add Title Here</a:t>
            </a:r>
          </a:p>
        </p:txBody>
      </p:sp>
      <p:sp>
        <p:nvSpPr>
          <p:cNvPr id="23" name="Text Placeholder 22">
            <a:extLst>
              <a:ext uri="{FF2B5EF4-FFF2-40B4-BE49-F238E27FC236}">
                <a16:creationId xmlns:a16="http://schemas.microsoft.com/office/drawing/2014/main" id="{1F3EDE8C-6D07-4078-90BE-E3A8BD309D9E}"/>
              </a:ext>
            </a:extLst>
          </p:cNvPr>
          <p:cNvSpPr>
            <a:spLocks noGrp="1"/>
          </p:cNvSpPr>
          <p:nvPr>
            <p:ph type="body" sz="quarter" idx="24" hasCustomPrompt="1"/>
          </p:nvPr>
        </p:nvSpPr>
        <p:spPr>
          <a:xfrm>
            <a:off x="837771" y="4761434"/>
            <a:ext cx="2255838" cy="1200150"/>
          </a:xfrm>
        </p:spPr>
        <p:txBody>
          <a:bodyPr/>
          <a:lstStyle>
            <a:lvl1pPr marL="0" marR="0" indent="0" algn="l" defTabSz="914400" rtl="0" eaLnBrk="1" fontAlgn="auto" latinLnBrk="0" hangingPunct="1">
              <a:lnSpc>
                <a:spcPct val="120000"/>
              </a:lnSpc>
              <a:spcBef>
                <a:spcPts val="0"/>
              </a:spcBef>
              <a:spcAft>
                <a:spcPts val="0"/>
              </a:spcAft>
              <a:buClrTx/>
              <a:buSzTx/>
              <a:buFontTx/>
              <a:buNone/>
              <a:tabLst/>
              <a:defRPr/>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mn-lt"/>
                <a:ea typeface="Montserrat Light" charset="0"/>
                <a:cs typeface="Arial" panose="020B0604020202020204" pitchFamily="34" charset="0"/>
              </a:rPr>
              <a:t>First M. Last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lumMod val="75000"/>
                    <a:lumOff val="25000"/>
                  </a:prstClr>
                </a:solidFill>
                <a:effectLst/>
                <a:uLnTx/>
                <a:uFillTx/>
                <a:latin typeface="+mn-lt"/>
                <a:ea typeface="Montserrat Light" charset="0"/>
                <a:cs typeface="Arial" panose="020B0604020202020204" pitchFamily="34" charset="0"/>
              </a:rPr>
              <a:t>Title</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ontserrat Light" charset="0"/>
                <a:cs typeface="Arial" panose="020B0604020202020204" pitchFamily="34" charset="0"/>
              </a:rPr>
              <a:t>Bricker Graydon </a:t>
            </a:r>
          </a:p>
        </p:txBody>
      </p:sp>
      <p:sp>
        <p:nvSpPr>
          <p:cNvPr id="24" name="Text Placeholder 22">
            <a:extLst>
              <a:ext uri="{FF2B5EF4-FFF2-40B4-BE49-F238E27FC236}">
                <a16:creationId xmlns:a16="http://schemas.microsoft.com/office/drawing/2014/main" id="{DE459FFB-87E7-4792-9D4A-8235D97DC0CF}"/>
              </a:ext>
            </a:extLst>
          </p:cNvPr>
          <p:cNvSpPr>
            <a:spLocks noGrp="1"/>
          </p:cNvSpPr>
          <p:nvPr>
            <p:ph type="body" sz="quarter" idx="25" hasCustomPrompt="1"/>
          </p:nvPr>
        </p:nvSpPr>
        <p:spPr>
          <a:xfrm>
            <a:off x="3303720" y="4761434"/>
            <a:ext cx="2255838" cy="1200150"/>
          </a:xfrm>
        </p:spPr>
        <p:txBody>
          <a:bodyPr/>
          <a:lstStyle>
            <a:lvl1pPr marL="0" marR="0" indent="0" algn="l" defTabSz="914400" rtl="0" eaLnBrk="1" fontAlgn="auto" latinLnBrk="0" hangingPunct="1">
              <a:lnSpc>
                <a:spcPct val="120000"/>
              </a:lnSpc>
              <a:spcBef>
                <a:spcPts val="0"/>
              </a:spcBef>
              <a:spcAft>
                <a:spcPts val="0"/>
              </a:spcAft>
              <a:buClrTx/>
              <a:buSzTx/>
              <a:buFontTx/>
              <a:buNone/>
              <a:tabLst/>
              <a:defRPr/>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mn-lt"/>
                <a:ea typeface="Montserrat Light" charset="0"/>
                <a:cs typeface="Arial" panose="020B0604020202020204" pitchFamily="34" charset="0"/>
              </a:rPr>
              <a:t>First M. Last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lumMod val="75000"/>
                    <a:lumOff val="25000"/>
                  </a:prstClr>
                </a:solidFill>
                <a:effectLst/>
                <a:uLnTx/>
                <a:uFillTx/>
                <a:latin typeface="+mn-lt"/>
                <a:ea typeface="Montserrat Light" charset="0"/>
                <a:cs typeface="Arial" panose="020B0604020202020204" pitchFamily="34" charset="0"/>
              </a:rPr>
              <a:t>Title</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ontserrat Light" charset="0"/>
                <a:cs typeface="Arial" panose="020B0604020202020204" pitchFamily="34" charset="0"/>
              </a:rPr>
              <a:t>Bricker Graydon </a:t>
            </a:r>
          </a:p>
        </p:txBody>
      </p:sp>
      <p:sp>
        <p:nvSpPr>
          <p:cNvPr id="25" name="Text Placeholder 22">
            <a:extLst>
              <a:ext uri="{FF2B5EF4-FFF2-40B4-BE49-F238E27FC236}">
                <a16:creationId xmlns:a16="http://schemas.microsoft.com/office/drawing/2014/main" id="{DAD88B8D-C90C-4A57-848A-5FD99CB230C6}"/>
              </a:ext>
            </a:extLst>
          </p:cNvPr>
          <p:cNvSpPr>
            <a:spLocks noGrp="1"/>
          </p:cNvSpPr>
          <p:nvPr>
            <p:ph type="body" sz="quarter" idx="26" hasCustomPrompt="1"/>
          </p:nvPr>
        </p:nvSpPr>
        <p:spPr>
          <a:xfrm>
            <a:off x="5769669" y="4761434"/>
            <a:ext cx="2255838" cy="1200150"/>
          </a:xfrm>
        </p:spPr>
        <p:txBody>
          <a:bodyPr/>
          <a:lstStyle>
            <a:lvl1pPr marL="0" marR="0" indent="0" algn="l" defTabSz="914400" rtl="0" eaLnBrk="1" fontAlgn="auto" latinLnBrk="0" hangingPunct="1">
              <a:lnSpc>
                <a:spcPct val="120000"/>
              </a:lnSpc>
              <a:spcBef>
                <a:spcPts val="0"/>
              </a:spcBef>
              <a:spcAft>
                <a:spcPts val="0"/>
              </a:spcAft>
              <a:buClrTx/>
              <a:buSzTx/>
              <a:buFontTx/>
              <a:buNone/>
              <a:tabLst/>
              <a:defRPr/>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mn-lt"/>
                <a:ea typeface="Montserrat Light" charset="0"/>
                <a:cs typeface="Arial" panose="020B0604020202020204" pitchFamily="34" charset="0"/>
              </a:rPr>
              <a:t>First M. Last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lumMod val="75000"/>
                    <a:lumOff val="25000"/>
                  </a:prstClr>
                </a:solidFill>
                <a:effectLst/>
                <a:uLnTx/>
                <a:uFillTx/>
                <a:latin typeface="+mn-lt"/>
                <a:ea typeface="Montserrat Light" charset="0"/>
                <a:cs typeface="Arial" panose="020B0604020202020204" pitchFamily="34" charset="0"/>
              </a:rPr>
              <a:t>Title</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ontserrat Light" charset="0"/>
                <a:cs typeface="Arial" panose="020B0604020202020204" pitchFamily="34" charset="0"/>
              </a:rPr>
              <a:t>Bricker Graydon </a:t>
            </a:r>
          </a:p>
        </p:txBody>
      </p:sp>
      <p:sp>
        <p:nvSpPr>
          <p:cNvPr id="29" name="Slide Number Placeholder 4">
            <a:extLst>
              <a:ext uri="{FF2B5EF4-FFF2-40B4-BE49-F238E27FC236}">
                <a16:creationId xmlns:a16="http://schemas.microsoft.com/office/drawing/2014/main" id="{AC3DB1D8-C9D7-4F84-A678-196BDF936C0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fld id="{D74EEBE0-90DA-9449-945D-BE812F6254A8}" type="slidenum">
              <a:rPr lang="en-US" smtClean="0">
                <a:solidFill>
                  <a:srgbClr val="0176BB"/>
                </a:solidFill>
                <a:latin typeface="+mj-lt"/>
              </a:rPr>
              <a:pPr/>
              <a:t>‹#›</a:t>
            </a:fld>
            <a:endParaRPr lang="en-US" dirty="0">
              <a:solidFill>
                <a:srgbClr val="0176BB"/>
              </a:solidFill>
              <a:latin typeface="+mj-lt"/>
            </a:endParaRPr>
          </a:p>
        </p:txBody>
      </p:sp>
    </p:spTree>
    <p:extLst>
      <p:ext uri="{BB962C8B-B14F-4D97-AF65-F5344CB8AC3E}">
        <p14:creationId xmlns:p14="http://schemas.microsoft.com/office/powerpoint/2010/main" val="109180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555FFE8-53E0-4355-AD9A-5A5A2D4E00D7}"/>
              </a:ext>
            </a:extLst>
          </p:cNvPr>
          <p:cNvCxnSpPr/>
          <p:nvPr/>
        </p:nvCxnSpPr>
        <p:spPr>
          <a:xfrm>
            <a:off x="602308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F8E2526D-B7AD-4A47-A854-EA33B83B3555}"/>
              </a:ext>
            </a:extLst>
          </p:cNvPr>
          <p:cNvPicPr>
            <a:picLocks noChangeAspect="1"/>
          </p:cNvPicPr>
          <p:nvPr/>
        </p:nvPicPr>
        <p:blipFill>
          <a:blip r:embed="rId2"/>
          <a:stretch>
            <a:fillRect/>
          </a:stretch>
        </p:blipFill>
        <p:spPr>
          <a:xfrm>
            <a:off x="6990738" y="2514106"/>
            <a:ext cx="4321340" cy="1982055"/>
          </a:xfrm>
          <a:prstGeom prst="rect">
            <a:avLst/>
          </a:prstGeom>
        </p:spPr>
      </p:pic>
      <p:sp>
        <p:nvSpPr>
          <p:cNvPr id="11" name="Title 8">
            <a:extLst>
              <a:ext uri="{FF2B5EF4-FFF2-40B4-BE49-F238E27FC236}">
                <a16:creationId xmlns:a16="http://schemas.microsoft.com/office/drawing/2014/main" id="{721BF087-A112-4635-A60F-E7ABDD218E1B}"/>
              </a:ext>
            </a:extLst>
          </p:cNvPr>
          <p:cNvSpPr>
            <a:spLocks noGrp="1"/>
          </p:cNvSpPr>
          <p:nvPr>
            <p:ph type="title"/>
          </p:nvPr>
        </p:nvSpPr>
        <p:spPr>
          <a:xfrm>
            <a:off x="1012658" y="1589498"/>
            <a:ext cx="3866908" cy="3708509"/>
          </a:xfrm>
          <a:prstGeom prst="rect">
            <a:avLst/>
          </a:prstGeom>
        </p:spPr>
        <p:txBody>
          <a:bodyPr>
            <a:normAutofit/>
          </a:bodyPr>
          <a:lstStyle>
            <a:lvl1pPr algn="ctr">
              <a:lnSpc>
                <a:spcPct val="100000"/>
              </a:lnSpc>
              <a:defRPr sz="4000" b="1" i="0" baseline="0">
                <a:solidFill>
                  <a:srgbClr val="7FBC42"/>
                </a:solidFill>
                <a:latin typeface="+mn-lt"/>
                <a:ea typeface="Arial Black" panose="020B0A04020102020204" pitchFamily="34" charset="0"/>
                <a:cs typeface="Arial Black" panose="020B0A040201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4221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hank You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555FFE8-53E0-4355-AD9A-5A5A2D4E00D7}"/>
              </a:ext>
            </a:extLst>
          </p:cNvPr>
          <p:cNvCxnSpPr/>
          <p:nvPr/>
        </p:nvCxnSpPr>
        <p:spPr>
          <a:xfrm>
            <a:off x="602308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F8E2526D-B7AD-4A47-A854-EA33B83B3555}"/>
              </a:ext>
            </a:extLst>
          </p:cNvPr>
          <p:cNvPicPr>
            <a:picLocks noChangeAspect="1"/>
          </p:cNvPicPr>
          <p:nvPr/>
        </p:nvPicPr>
        <p:blipFill>
          <a:blip r:embed="rId2"/>
          <a:stretch>
            <a:fillRect/>
          </a:stretch>
        </p:blipFill>
        <p:spPr>
          <a:xfrm>
            <a:off x="6990738" y="2514106"/>
            <a:ext cx="4321340" cy="1982055"/>
          </a:xfrm>
          <a:prstGeom prst="rect">
            <a:avLst/>
          </a:prstGeom>
        </p:spPr>
      </p:pic>
      <p:sp>
        <p:nvSpPr>
          <p:cNvPr id="3" name="TextBox 2">
            <a:extLst>
              <a:ext uri="{FF2B5EF4-FFF2-40B4-BE49-F238E27FC236}">
                <a16:creationId xmlns:a16="http://schemas.microsoft.com/office/drawing/2014/main" id="{06F45623-D63B-4D9A-8E68-BFBA15FA81F5}"/>
              </a:ext>
            </a:extLst>
          </p:cNvPr>
          <p:cNvSpPr txBox="1"/>
          <p:nvPr/>
        </p:nvSpPr>
        <p:spPr>
          <a:xfrm>
            <a:off x="856211" y="2828835"/>
            <a:ext cx="4397422" cy="1200329"/>
          </a:xfrm>
          <a:prstGeom prst="rect">
            <a:avLst/>
          </a:prstGeom>
          <a:noFill/>
        </p:spPr>
        <p:txBody>
          <a:bodyPr wrap="square" rtlCol="0">
            <a:spAutoFit/>
          </a:bodyPr>
          <a:lstStyle/>
          <a:p>
            <a:pPr algn="ctr"/>
            <a:r>
              <a:rPr kumimoji="0" lang="en-US" sz="7200" b="1" i="0" u="none" strike="noStrike" kern="1200" cap="none" spc="0" normalizeH="0" baseline="0" noProof="0" dirty="0">
                <a:ln>
                  <a:noFill/>
                </a:ln>
                <a:solidFill>
                  <a:srgbClr val="7FBC42"/>
                </a:solidFill>
                <a:effectLst/>
                <a:uLnTx/>
                <a:uFillTx/>
                <a:latin typeface="+mn-lt"/>
                <a:ea typeface="+mj-ea"/>
                <a:cs typeface="+mj-cs"/>
              </a:rPr>
              <a:t>Thank You</a:t>
            </a:r>
            <a:endParaRPr lang="en-US" sz="7200" b="1" dirty="0">
              <a:solidFill>
                <a:srgbClr val="7FBC42"/>
              </a:solidFill>
              <a:latin typeface="+mn-lt"/>
            </a:endParaRPr>
          </a:p>
        </p:txBody>
      </p:sp>
    </p:spTree>
    <p:extLst>
      <p:ext uri="{BB962C8B-B14F-4D97-AF65-F5344CB8AC3E}">
        <p14:creationId xmlns:p14="http://schemas.microsoft.com/office/powerpoint/2010/main" val="41026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 option 1">
    <p:spTree>
      <p:nvGrpSpPr>
        <p:cNvPr id="1" name=""/>
        <p:cNvGrpSpPr/>
        <p:nvPr/>
      </p:nvGrpSpPr>
      <p:grpSpPr>
        <a:xfrm>
          <a:off x="0" y="0"/>
          <a:ext cx="0" cy="0"/>
          <a:chOff x="0" y="0"/>
          <a:chExt cx="0" cy="0"/>
        </a:xfrm>
      </p:grpSpPr>
      <p:sp>
        <p:nvSpPr>
          <p:cNvPr id="3" name="Picture Placeholder 2"/>
          <p:cNvSpPr>
            <a:spLocks noGrp="1"/>
          </p:cNvSpPr>
          <p:nvPr>
            <p:ph type="pic" sz="quarter" idx="21" hasCustomPrompt="1"/>
          </p:nvPr>
        </p:nvSpPr>
        <p:spPr>
          <a:xfrm>
            <a:off x="0" y="-88"/>
            <a:ext cx="12192000" cy="4002088"/>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smtClean="0"/>
              <a:t>high-res hero image</a:t>
            </a:r>
          </a:p>
        </p:txBody>
      </p:sp>
      <p:sp>
        <p:nvSpPr>
          <p:cNvPr id="15" name="Title 8"/>
          <p:cNvSpPr>
            <a:spLocks noGrp="1"/>
          </p:cNvSpPr>
          <p:nvPr>
            <p:ph type="title"/>
          </p:nvPr>
        </p:nvSpPr>
        <p:spPr>
          <a:xfrm>
            <a:off x="455347" y="1866904"/>
            <a:ext cx="7053943" cy="1740423"/>
          </a:xfrm>
          <a:prstGeom prst="rect">
            <a:avLst/>
          </a:prstGeom>
        </p:spPr>
        <p:txBody>
          <a:bodyPr>
            <a:normAutofit/>
          </a:bodyPr>
          <a:lstStyle>
            <a:lvl1pPr algn="l">
              <a:lnSpc>
                <a:spcPct val="100000"/>
              </a:lnSpc>
              <a:defRPr sz="4050" b="1" i="0" baseline="0">
                <a:solidFill>
                  <a:srgbClr val="0176BB"/>
                </a:solidFill>
                <a:latin typeface="+mn-lt"/>
                <a:ea typeface="Arial MT Black" panose="01010101010101010101" pitchFamily="2" charset="0"/>
                <a:cs typeface="Arial MT Black" panose="01010101010101010101" pitchFamily="2" charset="0"/>
              </a:defRPr>
            </a:lvl1pPr>
          </a:lstStyle>
          <a:p>
            <a:r>
              <a:rPr lang="en-US" smtClean="0"/>
              <a:t>Click to edit Master title style</a:t>
            </a:r>
            <a:endParaRPr lang="en-US" dirty="0"/>
          </a:p>
        </p:txBody>
      </p:sp>
      <p:pic>
        <p:nvPicPr>
          <p:cNvPr id="9" name="Picture 8">
            <a:extLst>
              <a:ext uri="{FF2B5EF4-FFF2-40B4-BE49-F238E27FC236}">
                <a16:creationId xmlns:a16="http://schemas.microsoft.com/office/drawing/2014/main" id="{F8E2526D-B7AD-4A47-A854-EA33B83B3555}"/>
              </a:ext>
            </a:extLst>
          </p:cNvPr>
          <p:cNvPicPr>
            <a:picLocks noChangeAspect="1"/>
          </p:cNvPicPr>
          <p:nvPr/>
        </p:nvPicPr>
        <p:blipFill>
          <a:blip r:embed="rId2"/>
          <a:stretch>
            <a:fillRect/>
          </a:stretch>
        </p:blipFill>
        <p:spPr>
          <a:xfrm>
            <a:off x="8026401" y="4915138"/>
            <a:ext cx="3654252" cy="1257063"/>
          </a:xfrm>
          <a:prstGeom prst="rect">
            <a:avLst/>
          </a:prstGeom>
        </p:spPr>
      </p:pic>
    </p:spTree>
    <p:extLst>
      <p:ext uri="{BB962C8B-B14F-4D97-AF65-F5344CB8AC3E}">
        <p14:creationId xmlns:p14="http://schemas.microsoft.com/office/powerpoint/2010/main" val="469905954"/>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dirty="0">
              <a:effectLst/>
            </a:endParaRPr>
          </a:p>
        </p:txBody>
      </p:sp>
      <p:sp>
        <p:nvSpPr>
          <p:cNvPr id="3" name="Content Placeholder 2"/>
          <p:cNvSpPr>
            <a:spLocks noGrp="1"/>
          </p:cNvSpPr>
          <p:nvPr>
            <p:ph idx="1"/>
          </p:nvPr>
        </p:nvSpPr>
        <p:spPr>
          <a:effectLst/>
        </p:spPr>
        <p:txBody>
          <a:bodyPr/>
          <a:lstStyle/>
          <a:p>
            <a:pPr lvl="0"/>
            <a:r>
              <a:rPr lang="en-US" smtClean="0">
                <a:effectLst/>
              </a:rPr>
              <a:t>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Tree>
    <p:extLst>
      <p:ext uri="{BB962C8B-B14F-4D97-AF65-F5344CB8AC3E}">
        <p14:creationId xmlns:p14="http://schemas.microsoft.com/office/powerpoint/2010/main" val="2386543962"/>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end slide - option 1">
    <p:spTree>
      <p:nvGrpSpPr>
        <p:cNvPr id="1" name=""/>
        <p:cNvGrpSpPr/>
        <p:nvPr/>
      </p:nvGrpSpPr>
      <p:grpSpPr>
        <a:xfrm>
          <a:off x="0" y="0"/>
          <a:ext cx="0" cy="0"/>
          <a:chOff x="0" y="0"/>
          <a:chExt cx="0" cy="0"/>
        </a:xfrm>
      </p:grpSpPr>
      <p:cxnSp>
        <p:nvCxnSpPr>
          <p:cNvPr id="6" name="Straight Connector 5"/>
          <p:cNvCxnSpPr/>
          <p:nvPr userDrawn="1"/>
        </p:nvCxnSpPr>
        <p:spPr>
          <a:xfrm>
            <a:off x="6023083"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F8E2526D-B7AD-4A47-A854-EA33B83B3555}"/>
              </a:ext>
            </a:extLst>
          </p:cNvPr>
          <p:cNvPicPr>
            <a:picLocks noChangeAspect="1"/>
          </p:cNvPicPr>
          <p:nvPr userDrawn="1"/>
        </p:nvPicPr>
        <p:blipFill>
          <a:blip r:embed="rId2"/>
          <a:stretch>
            <a:fillRect/>
          </a:stretch>
        </p:blipFill>
        <p:spPr>
          <a:xfrm>
            <a:off x="6990738" y="2514106"/>
            <a:ext cx="4321340" cy="1982055"/>
          </a:xfrm>
          <a:prstGeom prst="rect">
            <a:avLst/>
          </a:prstGeom>
        </p:spPr>
      </p:pic>
      <p:sp>
        <p:nvSpPr>
          <p:cNvPr id="7" name="Title 8">
            <a:extLst>
              <a:ext uri="{FF2B5EF4-FFF2-40B4-BE49-F238E27FC236}">
                <a16:creationId xmlns:a16="http://schemas.microsoft.com/office/drawing/2014/main" id="{721BF087-A112-4635-A60F-E7ABDD218E1B}"/>
              </a:ext>
            </a:extLst>
          </p:cNvPr>
          <p:cNvSpPr>
            <a:spLocks noGrp="1"/>
          </p:cNvSpPr>
          <p:nvPr>
            <p:ph type="title"/>
          </p:nvPr>
        </p:nvSpPr>
        <p:spPr>
          <a:xfrm>
            <a:off x="1012658" y="1589498"/>
            <a:ext cx="3866908" cy="3708509"/>
          </a:xfrm>
          <a:prstGeom prst="rect">
            <a:avLst/>
          </a:prstGeom>
        </p:spPr>
        <p:txBody>
          <a:bodyPr>
            <a:normAutofit/>
          </a:bodyPr>
          <a:lstStyle>
            <a:lvl1pPr algn="ctr">
              <a:lnSpc>
                <a:spcPct val="100000"/>
              </a:lnSpc>
              <a:defRPr sz="4000" b="1" i="0" baseline="0">
                <a:solidFill>
                  <a:srgbClr val="7FBC42"/>
                </a:solidFill>
                <a:latin typeface="+mn-lt"/>
                <a:ea typeface="Arial Black" panose="020B0A04020102020204" pitchFamily="34" charset="0"/>
                <a:cs typeface="Arial Black" panose="020B0A04020102020204" pitchFamily="34" charset="0"/>
              </a:defRPr>
            </a:lvl1pPr>
          </a:lstStyle>
          <a:p>
            <a:endParaRPr lang="en-US" dirty="0"/>
          </a:p>
        </p:txBody>
      </p:sp>
    </p:spTree>
    <p:extLst>
      <p:ext uri="{BB962C8B-B14F-4D97-AF65-F5344CB8AC3E}">
        <p14:creationId xmlns:p14="http://schemas.microsoft.com/office/powerpoint/2010/main" val="443524029"/>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full width graphic/bottom text">
    <p:spTree>
      <p:nvGrpSpPr>
        <p:cNvPr id="1" name=""/>
        <p:cNvGrpSpPr/>
        <p:nvPr/>
      </p:nvGrpSpPr>
      <p:grpSpPr>
        <a:xfrm>
          <a:off x="0" y="0"/>
          <a:ext cx="0" cy="0"/>
          <a:chOff x="0" y="0"/>
          <a:chExt cx="0" cy="0"/>
        </a:xfrm>
      </p:grpSpPr>
      <p:sp>
        <p:nvSpPr>
          <p:cNvPr id="4" name="Picture Placeholder 3"/>
          <p:cNvSpPr>
            <a:spLocks noGrp="1"/>
          </p:cNvSpPr>
          <p:nvPr>
            <p:ph type="pic" sz="quarter" idx="21" hasCustomPrompt="1"/>
          </p:nvPr>
        </p:nvSpPr>
        <p:spPr>
          <a:xfrm>
            <a:off x="0" y="0"/>
            <a:ext cx="12192000" cy="4000500"/>
          </a:xfrm>
          <a:solidFill>
            <a:schemeClr val="accent4">
              <a:lumMod val="20000"/>
              <a:lumOff val="80000"/>
            </a:schemeClr>
          </a:solidFill>
        </p:spPr>
        <p:txBody>
          <a:bodyPr/>
          <a:lstStyle>
            <a:lvl1pPr marL="0" marR="0" indent="0" algn="l" defTabSz="457200" rtl="0" eaLnBrk="1" fontAlgn="auto" latinLnBrk="0" hangingPunct="1">
              <a:lnSpc>
                <a:spcPts val="2400"/>
              </a:lnSpc>
              <a:spcBef>
                <a:spcPts val="0"/>
              </a:spcBef>
              <a:spcAft>
                <a:spcPts val="0"/>
              </a:spcAft>
              <a:buClrTx/>
              <a:buSzTx/>
              <a:buFont typeface="Arial"/>
              <a:buNone/>
              <a:tabLst/>
              <a:defRPr/>
            </a:lvl1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lang="en-US" dirty="0"/>
              <a:t>high-res image, chart or graph</a:t>
            </a:r>
          </a:p>
        </p:txBody>
      </p:sp>
      <p:sp>
        <p:nvSpPr>
          <p:cNvPr id="10" name="Title 8"/>
          <p:cNvSpPr>
            <a:spLocks noGrp="1"/>
          </p:cNvSpPr>
          <p:nvPr>
            <p:ph type="title"/>
          </p:nvPr>
        </p:nvSpPr>
        <p:spPr>
          <a:xfrm>
            <a:off x="438150" y="4528385"/>
            <a:ext cx="11287126" cy="721891"/>
          </a:xfrm>
          <a:prstGeom prst="rect">
            <a:avLst/>
          </a:prstGeom>
          <a:solidFill>
            <a:schemeClr val="accent4">
              <a:lumMod val="40000"/>
              <a:lumOff val="60000"/>
            </a:schemeClr>
          </a:solidFill>
        </p:spPr>
        <p:txBody>
          <a:bodyPr tIns="91440" bIns="91440">
            <a:noAutofit/>
          </a:bodyPr>
          <a:lstStyle>
            <a:lvl1pPr algn="l">
              <a:lnSpc>
                <a:spcPct val="100000"/>
              </a:lnSpc>
              <a:defRPr sz="40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3"/>
          <p:cNvSpPr>
            <a:spLocks noGrp="1"/>
          </p:cNvSpPr>
          <p:nvPr>
            <p:ph type="body" sz="quarter" idx="32" hasCustomPrompt="1"/>
          </p:nvPr>
        </p:nvSpPr>
        <p:spPr>
          <a:xfrm>
            <a:off x="438150" y="5467351"/>
            <a:ext cx="11287126" cy="914399"/>
          </a:xfrm>
        </p:spPr>
        <p:txBody>
          <a:bodyPr/>
          <a:lstStyle>
            <a:lvl1pPr>
              <a:defRPr/>
            </a:lvl1pPr>
          </a:lstStyle>
          <a:p>
            <a:pPr lvl="0"/>
            <a:r>
              <a:rPr lang="en-US" dirty="0"/>
              <a:t>Click to edit text</a:t>
            </a:r>
          </a:p>
        </p:txBody>
      </p:sp>
      <p:cxnSp>
        <p:nvCxnSpPr>
          <p:cNvPr id="7" name="Straight Connector 6"/>
          <p:cNvCxnSpPr/>
          <p:nvPr userDrawn="1"/>
        </p:nvCxnSpPr>
        <p:spPr>
          <a:xfrm flipH="1">
            <a:off x="0" y="4038600"/>
            <a:ext cx="12192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97573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Imag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DBB0E4C-3C09-4E5A-8644-2AD054C589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042" y="474150"/>
            <a:ext cx="1885608" cy="864865"/>
          </a:xfrm>
          <a:prstGeom prst="rect">
            <a:avLst/>
          </a:prstGeom>
        </p:spPr>
      </p:pic>
      <p:sp>
        <p:nvSpPr>
          <p:cNvPr id="17" name="Text Placeholder 5">
            <a:extLst>
              <a:ext uri="{FF2B5EF4-FFF2-40B4-BE49-F238E27FC236}">
                <a16:creationId xmlns:a16="http://schemas.microsoft.com/office/drawing/2014/main" id="{1535E17C-F732-4E7B-8EC4-C69684DD26B6}"/>
              </a:ext>
            </a:extLst>
          </p:cNvPr>
          <p:cNvSpPr>
            <a:spLocks noGrp="1"/>
          </p:cNvSpPr>
          <p:nvPr>
            <p:ph type="body" sz="quarter" idx="18" hasCustomPrompt="1"/>
          </p:nvPr>
        </p:nvSpPr>
        <p:spPr>
          <a:xfrm>
            <a:off x="514350" y="485775"/>
            <a:ext cx="8439150" cy="595451"/>
          </a:xfrm>
        </p:spPr>
        <p:txBody>
          <a:bodyPr>
            <a:noAutofit/>
          </a:bodyPr>
          <a:lstStyle>
            <a:lvl1pPr marL="0" indent="0">
              <a:buNone/>
              <a:defRPr sz="3600" b="1">
                <a:solidFill>
                  <a:srgbClr val="0176BB"/>
                </a:solidFill>
                <a:latin typeface="+mn-lt"/>
              </a:defRPr>
            </a:lvl1pPr>
            <a:lvl2pPr>
              <a:defRPr sz="3600" b="1">
                <a:solidFill>
                  <a:srgbClr val="0176BB"/>
                </a:solidFill>
                <a:latin typeface="+mn-lt"/>
              </a:defRPr>
            </a:lvl2pPr>
            <a:lvl3pPr>
              <a:defRPr sz="3600" b="1">
                <a:solidFill>
                  <a:srgbClr val="0176BB"/>
                </a:solidFill>
                <a:latin typeface="+mn-lt"/>
              </a:defRPr>
            </a:lvl3pPr>
            <a:lvl4pPr>
              <a:defRPr sz="3600" b="1">
                <a:solidFill>
                  <a:srgbClr val="0176BB"/>
                </a:solidFill>
                <a:latin typeface="+mn-lt"/>
              </a:defRPr>
            </a:lvl4pPr>
            <a:lvl5pPr>
              <a:defRPr sz="3600" b="1">
                <a:solidFill>
                  <a:srgbClr val="0176BB"/>
                </a:solidFill>
                <a:latin typeface="+mn-lt"/>
              </a:defRPr>
            </a:lvl5pPr>
          </a:lstStyle>
          <a:p>
            <a:pPr lvl="0"/>
            <a:r>
              <a:rPr lang="en-US" dirty="0"/>
              <a:t>Click to Edit</a:t>
            </a:r>
          </a:p>
        </p:txBody>
      </p:sp>
      <p:sp>
        <p:nvSpPr>
          <p:cNvPr id="18" name="Text Placeholder 5">
            <a:extLst>
              <a:ext uri="{FF2B5EF4-FFF2-40B4-BE49-F238E27FC236}">
                <a16:creationId xmlns:a16="http://schemas.microsoft.com/office/drawing/2014/main" id="{CB564A4C-4049-4D48-989E-7080F50CB964}"/>
              </a:ext>
            </a:extLst>
          </p:cNvPr>
          <p:cNvSpPr>
            <a:spLocks noGrp="1"/>
          </p:cNvSpPr>
          <p:nvPr>
            <p:ph type="body" sz="quarter" idx="22" hasCustomPrompt="1"/>
          </p:nvPr>
        </p:nvSpPr>
        <p:spPr>
          <a:xfrm>
            <a:off x="514350" y="1081226"/>
            <a:ext cx="8439150" cy="509520"/>
          </a:xfrm>
        </p:spPr>
        <p:txBody>
          <a:bodyPr>
            <a:noAutofit/>
          </a:bodyPr>
          <a:lstStyle>
            <a:lvl1pPr marL="0" indent="0">
              <a:buNone/>
              <a:defRPr sz="2800" b="1">
                <a:solidFill>
                  <a:srgbClr val="0F2849"/>
                </a:solidFill>
                <a:latin typeface="+mn-lt"/>
              </a:defRPr>
            </a:lvl1pPr>
            <a:lvl2pPr>
              <a:defRPr sz="3600" b="1">
                <a:solidFill>
                  <a:srgbClr val="0176BB"/>
                </a:solidFill>
                <a:latin typeface="+mn-lt"/>
              </a:defRPr>
            </a:lvl2pPr>
            <a:lvl3pPr>
              <a:defRPr sz="3600" b="1">
                <a:solidFill>
                  <a:srgbClr val="0176BB"/>
                </a:solidFill>
                <a:latin typeface="+mn-lt"/>
              </a:defRPr>
            </a:lvl3pPr>
            <a:lvl4pPr>
              <a:defRPr sz="3600" b="1">
                <a:solidFill>
                  <a:srgbClr val="0176BB"/>
                </a:solidFill>
                <a:latin typeface="+mn-lt"/>
              </a:defRPr>
            </a:lvl4pPr>
            <a:lvl5pPr>
              <a:defRPr sz="3600" b="1">
                <a:solidFill>
                  <a:srgbClr val="0176BB"/>
                </a:solidFill>
                <a:latin typeface="+mn-lt"/>
              </a:defRPr>
            </a:lvl5pPr>
          </a:lstStyle>
          <a:p>
            <a:pPr lvl="0"/>
            <a:r>
              <a:rPr lang="en-US" dirty="0"/>
              <a:t>Click to Edit</a:t>
            </a:r>
          </a:p>
        </p:txBody>
      </p:sp>
      <p:sp>
        <p:nvSpPr>
          <p:cNvPr id="21" name="Picture Placeholder 20">
            <a:extLst>
              <a:ext uri="{FF2B5EF4-FFF2-40B4-BE49-F238E27FC236}">
                <a16:creationId xmlns:a16="http://schemas.microsoft.com/office/drawing/2014/main" id="{4E5EF1D9-DC5A-4846-BEE6-931FE7006AB7}"/>
              </a:ext>
            </a:extLst>
          </p:cNvPr>
          <p:cNvSpPr>
            <a:spLocks noGrp="1"/>
          </p:cNvSpPr>
          <p:nvPr>
            <p:ph type="pic" sz="quarter" idx="24" hasCustomPrompt="1"/>
          </p:nvPr>
        </p:nvSpPr>
        <p:spPr>
          <a:xfrm>
            <a:off x="6858000" y="1590746"/>
            <a:ext cx="5334000" cy="5267325"/>
          </a:xfrm>
          <a:solidFill>
            <a:schemeClr val="bg1">
              <a:lumMod val="85000"/>
            </a:schemeClr>
          </a:solidFill>
        </p:spPr>
        <p:txBody>
          <a:bodyPr/>
          <a:lstStyle>
            <a:lvl1pPr marL="0" marR="0" indent="0" algn="l" defTabSz="457200" rtl="0" eaLnBrk="1" fontAlgn="auto" latinLnBrk="0" hangingPunct="1">
              <a:lnSpc>
                <a:spcPts val="2400"/>
              </a:lnSpc>
              <a:spcBef>
                <a:spcPts val="0"/>
              </a:spcBef>
              <a:spcAft>
                <a:spcPts val="0"/>
              </a:spcAft>
              <a:buClrTx/>
              <a:buSzTx/>
              <a:buFont typeface="Arial"/>
              <a:buNone/>
              <a:tabLst/>
              <a:defRPr/>
            </a:lvl1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US" sz="2800" b="0" i="0" u="none" strike="noStrike" kern="1200" cap="none" spc="0" normalizeH="0" baseline="0" noProof="0" dirty="0">
                <a:ln>
                  <a:noFill/>
                </a:ln>
                <a:solidFill>
                  <a:sysClr val="windowText" lastClr="000000">
                    <a:lumMod val="75000"/>
                    <a:lumOff val="25000"/>
                  </a:sysClr>
                </a:solidFill>
                <a:effectLst/>
                <a:uLnTx/>
                <a:uFillTx/>
                <a:latin typeface="Calibri Light" panose="020F0302020204030204"/>
                <a:ea typeface="Open Sans" charset="0"/>
                <a:cs typeface="Arial" panose="020B0604020202020204" pitchFamily="34" charset="0"/>
              </a:rPr>
              <a:t>high-res image, chart or graph</a:t>
            </a:r>
          </a:p>
        </p:txBody>
      </p:sp>
      <p:sp>
        <p:nvSpPr>
          <p:cNvPr id="22" name="Text Placeholder 24">
            <a:extLst>
              <a:ext uri="{FF2B5EF4-FFF2-40B4-BE49-F238E27FC236}">
                <a16:creationId xmlns:a16="http://schemas.microsoft.com/office/drawing/2014/main" id="{64B45247-FF2F-49F1-892F-B9FB89632360}"/>
              </a:ext>
            </a:extLst>
          </p:cNvPr>
          <p:cNvSpPr>
            <a:spLocks noGrp="1"/>
          </p:cNvSpPr>
          <p:nvPr>
            <p:ph type="body" sz="quarter" idx="19"/>
          </p:nvPr>
        </p:nvSpPr>
        <p:spPr>
          <a:xfrm>
            <a:off x="555625" y="1662113"/>
            <a:ext cx="6118713" cy="482465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753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7013C66C-9F92-43E5-95C4-3F92427746FF}"/>
              </a:ext>
            </a:extLst>
          </p:cNvPr>
          <p:cNvSpPr>
            <a:spLocks noGrp="1"/>
          </p:cNvSpPr>
          <p:nvPr>
            <p:ph type="body" sz="quarter" idx="16"/>
          </p:nvPr>
        </p:nvSpPr>
        <p:spPr>
          <a:xfrm>
            <a:off x="555457" y="1419226"/>
            <a:ext cx="11122193" cy="762000"/>
          </a:xfrm>
          <a:prstGeom prst="rect">
            <a:avLst/>
          </a:prstGeom>
          <a:solidFill>
            <a:schemeClr val="bg1">
              <a:lumMod val="85000"/>
            </a:schemeClr>
          </a:solidFill>
          <a:ln>
            <a:noFill/>
          </a:ln>
        </p:spPr>
        <p:txBody>
          <a:bodyPr tIns="0" bIns="0" numCol="1" spcCol="457200" anchor="ctr" anchorCtr="0">
            <a:normAutofit/>
          </a:bodyPr>
          <a:lstStyle>
            <a:lvl1pPr marL="0" marR="0" indent="0" algn="l" defTabSz="457200" rtl="0" eaLnBrk="1" fontAlgn="auto" latinLnBrk="0" hangingPunct="1">
              <a:lnSpc>
                <a:spcPts val="2400"/>
              </a:lnSpc>
              <a:spcBef>
                <a:spcPts val="0"/>
              </a:spcBef>
              <a:spcAft>
                <a:spcPts val="0"/>
              </a:spcAft>
              <a:buClrTx/>
              <a:buSzTx/>
              <a:buFont typeface="Arial"/>
              <a:buNone/>
              <a:tabLst/>
              <a:defRPr lang="en-US" sz="2400" b="1" i="0" kern="1200" dirty="0">
                <a:solidFill>
                  <a:srgbClr val="0F2849"/>
                </a:solidFill>
                <a:latin typeface="+mn-lt"/>
                <a:ea typeface="Arial" panose="020B0604020202020204" pitchFamily="34"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lang="en-US" smtClean="0"/>
              <a:t>Edit Master text styles</a:t>
            </a:r>
          </a:p>
        </p:txBody>
      </p:sp>
      <p:cxnSp>
        <p:nvCxnSpPr>
          <p:cNvPr id="8" name="Straight Connector 7">
            <a:extLst>
              <a:ext uri="{FF2B5EF4-FFF2-40B4-BE49-F238E27FC236}">
                <a16:creationId xmlns:a16="http://schemas.microsoft.com/office/drawing/2014/main" id="{B389F017-90E6-49CD-90CC-CE626F34750B}"/>
              </a:ext>
            </a:extLst>
          </p:cNvPr>
          <p:cNvCxnSpPr/>
          <p:nvPr/>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C0756DB-5625-4D26-ADA8-F88EB8B57C9D}"/>
              </a:ext>
            </a:extLst>
          </p:cNvPr>
          <p:cNvCxnSpPr/>
          <p:nvPr/>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1E987DF-CF75-4DBD-991F-59F4FED9FC35}"/>
              </a:ext>
            </a:extLst>
          </p:cNvPr>
          <p:cNvCxnSpPr/>
          <p:nvPr/>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Text Placeholder 5">
            <a:extLst>
              <a:ext uri="{FF2B5EF4-FFF2-40B4-BE49-F238E27FC236}">
                <a16:creationId xmlns:a16="http://schemas.microsoft.com/office/drawing/2014/main" id="{A4CC984F-8411-48ED-8A8D-8C59F4010B42}"/>
              </a:ext>
            </a:extLst>
          </p:cNvPr>
          <p:cNvSpPr>
            <a:spLocks noGrp="1"/>
          </p:cNvSpPr>
          <p:nvPr>
            <p:ph type="body" sz="quarter" idx="18" hasCustomPrompt="1"/>
          </p:nvPr>
        </p:nvSpPr>
        <p:spPr>
          <a:xfrm>
            <a:off x="555457" y="608856"/>
            <a:ext cx="8439150" cy="595451"/>
          </a:xfrm>
        </p:spPr>
        <p:txBody>
          <a:bodyPr>
            <a:noAutofit/>
          </a:bodyPr>
          <a:lstStyle>
            <a:lvl1pPr marL="0" indent="0">
              <a:buNone/>
              <a:defRPr sz="3600" b="1">
                <a:solidFill>
                  <a:srgbClr val="0176BB"/>
                </a:solidFill>
                <a:latin typeface="+mn-lt"/>
              </a:defRPr>
            </a:lvl1pPr>
            <a:lvl2pPr>
              <a:defRPr sz="3600" b="1">
                <a:solidFill>
                  <a:srgbClr val="0176BB"/>
                </a:solidFill>
                <a:latin typeface="+mn-lt"/>
              </a:defRPr>
            </a:lvl2pPr>
            <a:lvl3pPr>
              <a:defRPr sz="3600" b="1">
                <a:solidFill>
                  <a:srgbClr val="0176BB"/>
                </a:solidFill>
                <a:latin typeface="+mn-lt"/>
              </a:defRPr>
            </a:lvl3pPr>
            <a:lvl4pPr>
              <a:defRPr sz="3600" b="1">
                <a:solidFill>
                  <a:srgbClr val="0176BB"/>
                </a:solidFill>
                <a:latin typeface="+mn-lt"/>
              </a:defRPr>
            </a:lvl4pPr>
            <a:lvl5pPr>
              <a:defRPr sz="3600" b="1">
                <a:solidFill>
                  <a:srgbClr val="0176BB"/>
                </a:solidFill>
                <a:latin typeface="+mn-lt"/>
              </a:defRPr>
            </a:lvl5pPr>
          </a:lstStyle>
          <a:p>
            <a:pPr lvl="0"/>
            <a:r>
              <a:rPr lang="en-US" dirty="0"/>
              <a:t>Click to Edit</a:t>
            </a:r>
          </a:p>
        </p:txBody>
      </p:sp>
      <p:pic>
        <p:nvPicPr>
          <p:cNvPr id="24" name="Picture 23">
            <a:extLst>
              <a:ext uri="{FF2B5EF4-FFF2-40B4-BE49-F238E27FC236}">
                <a16:creationId xmlns:a16="http://schemas.microsoft.com/office/drawing/2014/main" id="{BDF73426-DBF6-4481-AD5F-EC1C98EC4B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042" y="474150"/>
            <a:ext cx="1885608" cy="864865"/>
          </a:xfrm>
          <a:prstGeom prst="rect">
            <a:avLst/>
          </a:prstGeom>
        </p:spPr>
      </p:pic>
      <p:sp>
        <p:nvSpPr>
          <p:cNvPr id="28" name="Slide Number Placeholder 4">
            <a:extLst>
              <a:ext uri="{FF2B5EF4-FFF2-40B4-BE49-F238E27FC236}">
                <a16:creationId xmlns:a16="http://schemas.microsoft.com/office/drawing/2014/main" id="{BD49F899-68C7-4F23-A185-A573A2B46FB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fld id="{D74EEBE0-90DA-9449-945D-BE812F6254A8}" type="slidenum">
              <a:rPr lang="en-US" smtClean="0">
                <a:solidFill>
                  <a:srgbClr val="0176BB"/>
                </a:solidFill>
                <a:latin typeface="+mj-lt"/>
              </a:rPr>
              <a:pPr/>
              <a:t>‹#›</a:t>
            </a:fld>
            <a:endParaRPr lang="en-US" dirty="0">
              <a:solidFill>
                <a:srgbClr val="0176BB"/>
              </a:solidFill>
              <a:latin typeface="+mj-lt"/>
            </a:endParaRPr>
          </a:p>
        </p:txBody>
      </p:sp>
      <p:sp>
        <p:nvSpPr>
          <p:cNvPr id="29" name="Text Placeholder 24">
            <a:extLst>
              <a:ext uri="{FF2B5EF4-FFF2-40B4-BE49-F238E27FC236}">
                <a16:creationId xmlns:a16="http://schemas.microsoft.com/office/drawing/2014/main" id="{CC06AE40-2276-422C-BAB5-89DCDF9DB1B3}"/>
              </a:ext>
            </a:extLst>
          </p:cNvPr>
          <p:cNvSpPr>
            <a:spLocks noGrp="1"/>
          </p:cNvSpPr>
          <p:nvPr>
            <p:ph type="body" sz="quarter" idx="19"/>
          </p:nvPr>
        </p:nvSpPr>
        <p:spPr>
          <a:xfrm>
            <a:off x="555625" y="2502070"/>
            <a:ext cx="11122025" cy="369385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023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09E1E3B-D407-4497-9C76-73313C9A08A5}"/>
              </a:ext>
            </a:extLst>
          </p:cNvPr>
          <p:cNvCxnSpPr/>
          <p:nvPr/>
        </p:nvCxnSpPr>
        <p:spPr>
          <a:xfrm>
            <a:off x="4167438" y="526152"/>
            <a:ext cx="0" cy="5788923"/>
          </a:xfrm>
          <a:prstGeom prst="line">
            <a:avLst/>
          </a:prstGeom>
          <a:noFill/>
          <a:ln w="22225" cap="flat" cmpd="sng" algn="ctr">
            <a:solidFill>
              <a:sysClr val="window" lastClr="FFFFFF">
                <a:lumMod val="75000"/>
              </a:sysClr>
            </a:solidFill>
            <a:prstDash val="solid"/>
          </a:ln>
          <a:effectLst/>
        </p:spPr>
      </p:cxnSp>
      <p:cxnSp>
        <p:nvCxnSpPr>
          <p:cNvPr id="9" name="Straight Connector 8">
            <a:extLst>
              <a:ext uri="{FF2B5EF4-FFF2-40B4-BE49-F238E27FC236}">
                <a16:creationId xmlns:a16="http://schemas.microsoft.com/office/drawing/2014/main" id="{9B4DAFCA-9899-4B00-AF67-6787C28C333A}"/>
              </a:ext>
            </a:extLst>
          </p:cNvPr>
          <p:cNvCxnSpPr/>
          <p:nvPr/>
        </p:nvCxnSpPr>
        <p:spPr>
          <a:xfrm>
            <a:off x="8087226" y="516350"/>
            <a:ext cx="0" cy="5808250"/>
          </a:xfrm>
          <a:prstGeom prst="line">
            <a:avLst/>
          </a:prstGeom>
          <a:noFill/>
          <a:ln w="22225" cap="flat" cmpd="sng" algn="ctr">
            <a:solidFill>
              <a:sysClr val="window" lastClr="FFFFFF">
                <a:lumMod val="75000"/>
              </a:sysClr>
            </a:solidFill>
            <a:prstDash val="solid"/>
          </a:ln>
          <a:effectLst/>
        </p:spPr>
      </p:cxnSp>
      <p:sp>
        <p:nvSpPr>
          <p:cNvPr id="10" name="Text Placeholder 3">
            <a:extLst>
              <a:ext uri="{FF2B5EF4-FFF2-40B4-BE49-F238E27FC236}">
                <a16:creationId xmlns:a16="http://schemas.microsoft.com/office/drawing/2014/main" id="{33EC9887-D293-4328-98BC-3B0F7D4F1F02}"/>
              </a:ext>
            </a:extLst>
          </p:cNvPr>
          <p:cNvSpPr txBox="1">
            <a:spLocks/>
          </p:cNvSpPr>
          <p:nvPr/>
        </p:nvSpPr>
        <p:spPr>
          <a:xfrm>
            <a:off x="4419601" y="526152"/>
            <a:ext cx="3419474" cy="1407422"/>
          </a:xfrm>
          <a:prstGeom prst="rect">
            <a:avLst/>
          </a:prstGeom>
          <a:solidFill>
            <a:schemeClr val="bg1">
              <a:lumMod val="85000"/>
            </a:schemeClr>
          </a:solidFill>
        </p:spPr>
        <p:txBody>
          <a:bodyPr vert="horz" lIns="91440" tIns="45720" rIns="91440" bIns="45720" numCol="1" spcCol="457200" rtlCol="0" anchor="ctr" anchorCtr="0">
            <a:normAutofit/>
          </a:bodyPr>
          <a:lstStyle>
            <a:lvl1pPr marL="0" marR="0" indent="0" algn="l" defTabSz="457200" rtl="0" eaLnBrk="1" fontAlgn="auto" latinLnBrk="0" hangingPunct="1">
              <a:lnSpc>
                <a:spcPts val="3000"/>
              </a:lnSpc>
              <a:spcBef>
                <a:spcPts val="0"/>
              </a:spcBef>
              <a:spcAft>
                <a:spcPts val="0"/>
              </a:spcAft>
              <a:buClrTx/>
              <a:buSzTx/>
              <a:buFont typeface="Arial" panose="020B0604020202020204" pitchFamily="34" charset="0"/>
              <a:buNone/>
              <a:tabLst/>
              <a:defRPr sz="2800" b="1" i="0" kern="1200" baseline="0">
                <a:solidFill>
                  <a:srgbClr val="588AB6"/>
                </a:solidFill>
                <a:latin typeface="Arial" panose="020B0604020202020204" pitchFamily="34" charset="0"/>
                <a:ea typeface="Open Sans" charset="0"/>
                <a:cs typeface="Arial" panose="020B0604020202020204" pitchFamily="34" charset="0"/>
              </a:defRPr>
            </a:lvl1pPr>
            <a:lvl2pPr marL="457200" indent="0" algn="l" defTabSz="609585" rtl="0" eaLnBrk="1" latinLnBrk="0" hangingPunct="1">
              <a:spcBef>
                <a:spcPct val="20000"/>
              </a:spcBef>
              <a:buFont typeface="Arial" panose="020B0604020202020204" pitchFamily="34" charset="0"/>
              <a:buNone/>
              <a:defRPr sz="1600" kern="1200">
                <a:solidFill>
                  <a:schemeClr val="tx1">
                    <a:lumMod val="75000"/>
                    <a:lumOff val="25000"/>
                  </a:schemeClr>
                </a:solidFill>
                <a:latin typeface="Open Sans" charset="0"/>
                <a:ea typeface="Open Sans" charset="0"/>
                <a:cs typeface="Open Sans" charset="0"/>
              </a:defRPr>
            </a:lvl2pPr>
            <a:lvl3pPr marL="914400" indent="0" algn="l" defTabSz="609585" rtl="0" eaLnBrk="1" latinLnBrk="0" hangingPunct="1">
              <a:spcBef>
                <a:spcPct val="20000"/>
              </a:spcBef>
              <a:buFont typeface="Courier New" panose="02070309020205020404" pitchFamily="49" charset="0"/>
              <a:buNone/>
              <a:defRPr sz="1600" kern="1200">
                <a:solidFill>
                  <a:schemeClr val="tx1">
                    <a:lumMod val="75000"/>
                    <a:lumOff val="25000"/>
                  </a:schemeClr>
                </a:solidFill>
                <a:latin typeface="Open Sans" charset="0"/>
                <a:ea typeface="Open Sans" charset="0"/>
                <a:cs typeface="Open Sans" charset="0"/>
              </a:defRPr>
            </a:lvl3pPr>
            <a:lvl4pPr marL="1371600" indent="0" algn="l" defTabSz="609585" rtl="0" eaLnBrk="1" latinLnBrk="0" hangingPunct="1">
              <a:spcBef>
                <a:spcPct val="20000"/>
              </a:spcBef>
              <a:buFont typeface="Arial" panose="020B0604020202020204" pitchFamily="34" charset="0"/>
              <a:buNone/>
              <a:defRPr sz="1600" kern="1200">
                <a:solidFill>
                  <a:schemeClr val="tx1">
                    <a:lumMod val="75000"/>
                    <a:lumOff val="25000"/>
                  </a:schemeClr>
                </a:solidFill>
                <a:latin typeface="Open Sans" charset="0"/>
                <a:ea typeface="Open Sans" charset="0"/>
                <a:cs typeface="Open Sans" charset="0"/>
              </a:defRPr>
            </a:lvl4pPr>
            <a:lvl5pPr marL="1828800" indent="0" algn="l" defTabSz="609585" rtl="0" eaLnBrk="1" latinLnBrk="0" hangingPunct="1">
              <a:spcBef>
                <a:spcPct val="20000"/>
              </a:spcBef>
              <a:buFont typeface="Arial" panose="020B0604020202020204" pitchFamily="34" charset="0"/>
              <a:buNone/>
              <a:defRPr sz="1600" kern="1200">
                <a:solidFill>
                  <a:schemeClr val="tx1">
                    <a:lumMod val="75000"/>
                    <a:lumOff val="25000"/>
                  </a:schemeClr>
                </a:solidFill>
                <a:latin typeface="Open Sans" charset="0"/>
                <a:ea typeface="Open Sans" charset="0"/>
                <a:cs typeface="Open Sans"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457200" rtl="0" eaLnBrk="1" fontAlgn="auto" latinLnBrk="0" hangingPunct="1">
              <a:lnSpc>
                <a:spcPts val="3000"/>
              </a:lnSpc>
              <a:spcBef>
                <a:spcPts val="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0176BB"/>
              </a:solidFill>
              <a:effectLst/>
              <a:uLnTx/>
              <a:uFillTx/>
              <a:latin typeface="+mn-lt"/>
              <a:ea typeface="Open Sans" charset="0"/>
              <a:cs typeface="Arial" panose="020B0604020202020204" pitchFamily="34" charset="0"/>
            </a:endParaRPr>
          </a:p>
        </p:txBody>
      </p:sp>
      <p:sp>
        <p:nvSpPr>
          <p:cNvPr id="11" name="Text Placeholder 3">
            <a:extLst>
              <a:ext uri="{FF2B5EF4-FFF2-40B4-BE49-F238E27FC236}">
                <a16:creationId xmlns:a16="http://schemas.microsoft.com/office/drawing/2014/main" id="{19E45338-9395-4187-A48F-69CBA577C452}"/>
              </a:ext>
            </a:extLst>
          </p:cNvPr>
          <p:cNvSpPr txBox="1">
            <a:spLocks/>
          </p:cNvSpPr>
          <p:nvPr/>
        </p:nvSpPr>
        <p:spPr>
          <a:xfrm>
            <a:off x="8343901" y="547479"/>
            <a:ext cx="3350292" cy="1407422"/>
          </a:xfrm>
          <a:prstGeom prst="rect">
            <a:avLst/>
          </a:prstGeom>
          <a:solidFill>
            <a:schemeClr val="bg1">
              <a:lumMod val="85000"/>
            </a:schemeClr>
          </a:solidFill>
        </p:spPr>
        <p:txBody>
          <a:bodyPr vert="horz" lIns="91440" tIns="45720" rIns="91440" bIns="45720" numCol="1" spcCol="457200" rtlCol="0" anchor="ctr" anchorCtr="0">
            <a:normAutofit/>
          </a:bodyPr>
          <a:lstStyle>
            <a:lvl1pPr marL="0" marR="0" indent="0" algn="l" defTabSz="457200" rtl="0" eaLnBrk="1" fontAlgn="auto" latinLnBrk="0" hangingPunct="1">
              <a:lnSpc>
                <a:spcPts val="3000"/>
              </a:lnSpc>
              <a:spcBef>
                <a:spcPts val="0"/>
              </a:spcBef>
              <a:spcAft>
                <a:spcPts val="0"/>
              </a:spcAft>
              <a:buClrTx/>
              <a:buSzTx/>
              <a:buFont typeface="Arial" panose="020B0604020202020204" pitchFamily="34" charset="0"/>
              <a:buNone/>
              <a:tabLst/>
              <a:defRPr sz="2800" b="1" i="0" kern="1200" baseline="0">
                <a:solidFill>
                  <a:srgbClr val="588AB6"/>
                </a:solidFill>
                <a:latin typeface="Arial" panose="020B0604020202020204" pitchFamily="34" charset="0"/>
                <a:ea typeface="Open Sans" charset="0"/>
                <a:cs typeface="Arial" panose="020B0604020202020204" pitchFamily="34" charset="0"/>
              </a:defRPr>
            </a:lvl1pPr>
            <a:lvl2pPr marL="457200" indent="0" algn="l" defTabSz="609585" rtl="0" eaLnBrk="1" latinLnBrk="0" hangingPunct="1">
              <a:spcBef>
                <a:spcPct val="20000"/>
              </a:spcBef>
              <a:buFont typeface="Arial" panose="020B0604020202020204" pitchFamily="34" charset="0"/>
              <a:buNone/>
              <a:defRPr sz="1600" kern="1200">
                <a:solidFill>
                  <a:schemeClr val="tx1">
                    <a:lumMod val="75000"/>
                    <a:lumOff val="25000"/>
                  </a:schemeClr>
                </a:solidFill>
                <a:latin typeface="Open Sans" charset="0"/>
                <a:ea typeface="Open Sans" charset="0"/>
                <a:cs typeface="Open Sans" charset="0"/>
              </a:defRPr>
            </a:lvl2pPr>
            <a:lvl3pPr marL="914400" indent="0" algn="l" defTabSz="609585" rtl="0" eaLnBrk="1" latinLnBrk="0" hangingPunct="1">
              <a:spcBef>
                <a:spcPct val="20000"/>
              </a:spcBef>
              <a:buFont typeface="Courier New" panose="02070309020205020404" pitchFamily="49" charset="0"/>
              <a:buNone/>
              <a:defRPr sz="1600" kern="1200">
                <a:solidFill>
                  <a:schemeClr val="tx1">
                    <a:lumMod val="75000"/>
                    <a:lumOff val="25000"/>
                  </a:schemeClr>
                </a:solidFill>
                <a:latin typeface="Open Sans" charset="0"/>
                <a:ea typeface="Open Sans" charset="0"/>
                <a:cs typeface="Open Sans" charset="0"/>
              </a:defRPr>
            </a:lvl3pPr>
            <a:lvl4pPr marL="1371600" indent="0" algn="l" defTabSz="609585" rtl="0" eaLnBrk="1" latinLnBrk="0" hangingPunct="1">
              <a:spcBef>
                <a:spcPct val="20000"/>
              </a:spcBef>
              <a:buFont typeface="Arial" panose="020B0604020202020204" pitchFamily="34" charset="0"/>
              <a:buNone/>
              <a:defRPr sz="1600" kern="1200">
                <a:solidFill>
                  <a:schemeClr val="tx1">
                    <a:lumMod val="75000"/>
                    <a:lumOff val="25000"/>
                  </a:schemeClr>
                </a:solidFill>
                <a:latin typeface="Open Sans" charset="0"/>
                <a:ea typeface="Open Sans" charset="0"/>
                <a:cs typeface="Open Sans" charset="0"/>
              </a:defRPr>
            </a:lvl4pPr>
            <a:lvl5pPr marL="1828800" indent="0" algn="l" defTabSz="609585" rtl="0" eaLnBrk="1" latinLnBrk="0" hangingPunct="1">
              <a:spcBef>
                <a:spcPct val="20000"/>
              </a:spcBef>
              <a:buFont typeface="Arial" panose="020B0604020202020204" pitchFamily="34" charset="0"/>
              <a:buNone/>
              <a:defRPr sz="1600" kern="1200">
                <a:solidFill>
                  <a:schemeClr val="tx1">
                    <a:lumMod val="75000"/>
                    <a:lumOff val="25000"/>
                  </a:schemeClr>
                </a:solidFill>
                <a:latin typeface="Open Sans" charset="0"/>
                <a:ea typeface="Open Sans" charset="0"/>
                <a:cs typeface="Open Sans"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457200" rtl="0" eaLnBrk="1" fontAlgn="auto" latinLnBrk="0" hangingPunct="1">
              <a:lnSpc>
                <a:spcPts val="3000"/>
              </a:lnSpc>
              <a:spcBef>
                <a:spcPts val="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0176BB"/>
              </a:solidFill>
              <a:effectLst/>
              <a:uLnTx/>
              <a:uFillTx/>
              <a:latin typeface="+mn-lt"/>
              <a:ea typeface="Open Sans" charset="0"/>
              <a:cs typeface="Arial" panose="020B0604020202020204" pitchFamily="34" charset="0"/>
            </a:endParaRPr>
          </a:p>
        </p:txBody>
      </p:sp>
      <p:sp>
        <p:nvSpPr>
          <p:cNvPr id="12" name="Text Placeholder 3">
            <a:extLst>
              <a:ext uri="{FF2B5EF4-FFF2-40B4-BE49-F238E27FC236}">
                <a16:creationId xmlns:a16="http://schemas.microsoft.com/office/drawing/2014/main" id="{D0964ABA-876C-47A8-ABB3-F03B89260F97}"/>
              </a:ext>
            </a:extLst>
          </p:cNvPr>
          <p:cNvSpPr txBox="1">
            <a:spLocks/>
          </p:cNvSpPr>
          <p:nvPr/>
        </p:nvSpPr>
        <p:spPr>
          <a:xfrm>
            <a:off x="495300" y="516627"/>
            <a:ext cx="3419474" cy="1407422"/>
          </a:xfrm>
          <a:prstGeom prst="rect">
            <a:avLst/>
          </a:prstGeom>
          <a:solidFill>
            <a:schemeClr val="bg1">
              <a:lumMod val="85000"/>
            </a:schemeClr>
          </a:solidFill>
        </p:spPr>
        <p:txBody>
          <a:bodyPr vert="horz" lIns="91440" tIns="45720" rIns="91440" bIns="45720" numCol="1" spcCol="457200" rtlCol="0" anchor="ctr" anchorCtr="0">
            <a:normAutofit/>
          </a:bodyPr>
          <a:lstStyle>
            <a:lvl1pPr marL="0" marR="0" indent="0" algn="l" defTabSz="457200" rtl="0" eaLnBrk="1" fontAlgn="auto" latinLnBrk="0" hangingPunct="1">
              <a:lnSpc>
                <a:spcPts val="3000"/>
              </a:lnSpc>
              <a:spcBef>
                <a:spcPts val="0"/>
              </a:spcBef>
              <a:spcAft>
                <a:spcPts val="0"/>
              </a:spcAft>
              <a:buClrTx/>
              <a:buSzTx/>
              <a:buFont typeface="Arial" panose="020B0604020202020204" pitchFamily="34" charset="0"/>
              <a:buNone/>
              <a:tabLst/>
              <a:defRPr sz="2800" b="1" i="0" kern="1200" baseline="0">
                <a:solidFill>
                  <a:srgbClr val="588AB6"/>
                </a:solidFill>
                <a:latin typeface="Arial" panose="020B0604020202020204" pitchFamily="34" charset="0"/>
                <a:ea typeface="Open Sans" charset="0"/>
                <a:cs typeface="Arial" panose="020B0604020202020204" pitchFamily="34" charset="0"/>
              </a:defRPr>
            </a:lvl1pPr>
            <a:lvl2pPr marL="457200" indent="0" algn="l" defTabSz="609585" rtl="0" eaLnBrk="1" latinLnBrk="0" hangingPunct="1">
              <a:spcBef>
                <a:spcPct val="20000"/>
              </a:spcBef>
              <a:buFont typeface="Arial" panose="020B0604020202020204" pitchFamily="34" charset="0"/>
              <a:buNone/>
              <a:defRPr sz="1600" kern="1200">
                <a:solidFill>
                  <a:schemeClr val="tx1">
                    <a:lumMod val="75000"/>
                    <a:lumOff val="25000"/>
                  </a:schemeClr>
                </a:solidFill>
                <a:latin typeface="Open Sans" charset="0"/>
                <a:ea typeface="Open Sans" charset="0"/>
                <a:cs typeface="Open Sans" charset="0"/>
              </a:defRPr>
            </a:lvl2pPr>
            <a:lvl3pPr marL="914400" indent="0" algn="l" defTabSz="609585" rtl="0" eaLnBrk="1" latinLnBrk="0" hangingPunct="1">
              <a:spcBef>
                <a:spcPct val="20000"/>
              </a:spcBef>
              <a:buFont typeface="Courier New" panose="02070309020205020404" pitchFamily="49" charset="0"/>
              <a:buNone/>
              <a:defRPr sz="1600" kern="1200">
                <a:solidFill>
                  <a:schemeClr val="tx1">
                    <a:lumMod val="75000"/>
                    <a:lumOff val="25000"/>
                  </a:schemeClr>
                </a:solidFill>
                <a:latin typeface="Open Sans" charset="0"/>
                <a:ea typeface="Open Sans" charset="0"/>
                <a:cs typeface="Open Sans" charset="0"/>
              </a:defRPr>
            </a:lvl3pPr>
            <a:lvl4pPr marL="1371600" indent="0" algn="l" defTabSz="609585" rtl="0" eaLnBrk="1" latinLnBrk="0" hangingPunct="1">
              <a:spcBef>
                <a:spcPct val="20000"/>
              </a:spcBef>
              <a:buFont typeface="Arial" panose="020B0604020202020204" pitchFamily="34" charset="0"/>
              <a:buNone/>
              <a:defRPr sz="1600" kern="1200">
                <a:solidFill>
                  <a:schemeClr val="tx1">
                    <a:lumMod val="75000"/>
                    <a:lumOff val="25000"/>
                  </a:schemeClr>
                </a:solidFill>
                <a:latin typeface="Open Sans" charset="0"/>
                <a:ea typeface="Open Sans" charset="0"/>
                <a:cs typeface="Open Sans" charset="0"/>
              </a:defRPr>
            </a:lvl4pPr>
            <a:lvl5pPr marL="1828800" indent="0" algn="l" defTabSz="609585" rtl="0" eaLnBrk="1" latinLnBrk="0" hangingPunct="1">
              <a:spcBef>
                <a:spcPct val="20000"/>
              </a:spcBef>
              <a:buFont typeface="Arial" panose="020B0604020202020204" pitchFamily="34" charset="0"/>
              <a:buNone/>
              <a:defRPr sz="1600" kern="1200">
                <a:solidFill>
                  <a:schemeClr val="tx1">
                    <a:lumMod val="75000"/>
                    <a:lumOff val="25000"/>
                  </a:schemeClr>
                </a:solidFill>
                <a:latin typeface="Open Sans" charset="0"/>
                <a:ea typeface="Open Sans" charset="0"/>
                <a:cs typeface="Open Sans"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457200" rtl="0" eaLnBrk="1" fontAlgn="auto" latinLnBrk="0" hangingPunct="1">
              <a:lnSpc>
                <a:spcPts val="3000"/>
              </a:lnSpc>
              <a:spcBef>
                <a:spcPts val="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0176BB"/>
              </a:solidFill>
              <a:effectLst/>
              <a:uLnTx/>
              <a:uFillTx/>
              <a:latin typeface="+mn-lt"/>
              <a:ea typeface="Open Sans" charset="0"/>
              <a:cs typeface="Arial" panose="020B0604020202020204" pitchFamily="34" charset="0"/>
            </a:endParaRPr>
          </a:p>
        </p:txBody>
      </p:sp>
      <p:cxnSp>
        <p:nvCxnSpPr>
          <p:cNvPr id="16" name="Straight Connector 15">
            <a:extLst>
              <a:ext uri="{FF2B5EF4-FFF2-40B4-BE49-F238E27FC236}">
                <a16:creationId xmlns:a16="http://schemas.microsoft.com/office/drawing/2014/main" id="{3B07F4A5-4BB3-48A4-9432-BED14434BA40}"/>
              </a:ext>
            </a:extLst>
          </p:cNvPr>
          <p:cNvCxnSpPr/>
          <p:nvPr/>
        </p:nvCxnSpPr>
        <p:spPr>
          <a:xfrm>
            <a:off x="4167438" y="526152"/>
            <a:ext cx="0" cy="5788923"/>
          </a:xfrm>
          <a:prstGeom prst="line">
            <a:avLst/>
          </a:prstGeom>
          <a:noFill/>
          <a:ln w="22225" cap="flat" cmpd="sng" algn="ctr">
            <a:solidFill>
              <a:sysClr val="window" lastClr="FFFFFF">
                <a:lumMod val="75000"/>
              </a:sysClr>
            </a:solidFill>
            <a:prstDash val="solid"/>
          </a:ln>
          <a:effectLst/>
        </p:spPr>
      </p:cxnSp>
      <p:cxnSp>
        <p:nvCxnSpPr>
          <p:cNvPr id="17" name="Straight Connector 16">
            <a:extLst>
              <a:ext uri="{FF2B5EF4-FFF2-40B4-BE49-F238E27FC236}">
                <a16:creationId xmlns:a16="http://schemas.microsoft.com/office/drawing/2014/main" id="{356FCCF4-375F-459A-933B-00E3761AF6FA}"/>
              </a:ext>
            </a:extLst>
          </p:cNvPr>
          <p:cNvCxnSpPr/>
          <p:nvPr/>
        </p:nvCxnSpPr>
        <p:spPr>
          <a:xfrm>
            <a:off x="8087226" y="516350"/>
            <a:ext cx="0" cy="5808250"/>
          </a:xfrm>
          <a:prstGeom prst="line">
            <a:avLst/>
          </a:prstGeom>
          <a:noFill/>
          <a:ln w="22225" cap="flat" cmpd="sng" algn="ctr">
            <a:solidFill>
              <a:sysClr val="window" lastClr="FFFFFF">
                <a:lumMod val="75000"/>
              </a:sysClr>
            </a:solidFill>
            <a:prstDash val="solid"/>
          </a:ln>
          <a:effectLst/>
        </p:spPr>
      </p:cxnSp>
      <p:cxnSp>
        <p:nvCxnSpPr>
          <p:cNvPr id="18" name="Straight Connector 17">
            <a:extLst>
              <a:ext uri="{FF2B5EF4-FFF2-40B4-BE49-F238E27FC236}">
                <a16:creationId xmlns:a16="http://schemas.microsoft.com/office/drawing/2014/main" id="{96564F8A-26EA-41F0-B0A5-3628628247EC}"/>
              </a:ext>
            </a:extLst>
          </p:cNvPr>
          <p:cNvCxnSpPr/>
          <p:nvPr/>
        </p:nvCxnSpPr>
        <p:spPr>
          <a:xfrm>
            <a:off x="4167438" y="526152"/>
            <a:ext cx="0" cy="5788923"/>
          </a:xfrm>
          <a:prstGeom prst="line">
            <a:avLst/>
          </a:prstGeom>
          <a:noFill/>
          <a:ln w="22225" cap="flat" cmpd="sng" algn="ctr">
            <a:solidFill>
              <a:sysClr val="window" lastClr="FFFFFF">
                <a:lumMod val="75000"/>
              </a:sysClr>
            </a:solidFill>
            <a:prstDash val="solid"/>
          </a:ln>
          <a:effectLst/>
        </p:spPr>
      </p:cxnSp>
      <p:cxnSp>
        <p:nvCxnSpPr>
          <p:cNvPr id="19" name="Straight Connector 18">
            <a:extLst>
              <a:ext uri="{FF2B5EF4-FFF2-40B4-BE49-F238E27FC236}">
                <a16:creationId xmlns:a16="http://schemas.microsoft.com/office/drawing/2014/main" id="{69745C7A-2F6E-49C8-824A-64DCE986F9F5}"/>
              </a:ext>
            </a:extLst>
          </p:cNvPr>
          <p:cNvCxnSpPr/>
          <p:nvPr/>
        </p:nvCxnSpPr>
        <p:spPr>
          <a:xfrm>
            <a:off x="8087226" y="516350"/>
            <a:ext cx="0" cy="5808250"/>
          </a:xfrm>
          <a:prstGeom prst="line">
            <a:avLst/>
          </a:prstGeom>
          <a:noFill/>
          <a:ln w="22225" cap="flat" cmpd="sng" algn="ctr">
            <a:solidFill>
              <a:sysClr val="window" lastClr="FFFFFF">
                <a:lumMod val="75000"/>
              </a:sysClr>
            </a:solidFill>
            <a:prstDash val="solid"/>
          </a:ln>
          <a:effectLst/>
        </p:spPr>
      </p:cxnSp>
      <p:sp>
        <p:nvSpPr>
          <p:cNvPr id="35" name="Text Placeholder 5">
            <a:extLst>
              <a:ext uri="{FF2B5EF4-FFF2-40B4-BE49-F238E27FC236}">
                <a16:creationId xmlns:a16="http://schemas.microsoft.com/office/drawing/2014/main" id="{8A63808E-07F8-4F9E-ACE8-74F5CF5AC5E5}"/>
              </a:ext>
            </a:extLst>
          </p:cNvPr>
          <p:cNvSpPr>
            <a:spLocks noGrp="1"/>
          </p:cNvSpPr>
          <p:nvPr>
            <p:ph type="body" sz="quarter" idx="23" hasCustomPrompt="1"/>
          </p:nvPr>
        </p:nvSpPr>
        <p:spPr>
          <a:xfrm>
            <a:off x="551631" y="2152691"/>
            <a:ext cx="3359133" cy="3975016"/>
          </a:xfrm>
        </p:spPr>
        <p:txBody>
          <a:bodyPr>
            <a:noAutofit/>
          </a:bodyPr>
          <a:lstStyle>
            <a:lvl1pPr marL="0" indent="0">
              <a:buFont typeface="Arial" panose="020B0604020202020204" pitchFamily="34" charset="0"/>
              <a:buNone/>
              <a:defRPr sz="2400" b="0">
                <a:solidFill>
                  <a:schemeClr val="tx1"/>
                </a:solidFill>
                <a:latin typeface="+mj-lt"/>
              </a:defRPr>
            </a:lvl1pPr>
            <a:lvl2pPr>
              <a:defRPr sz="3600" b="1">
                <a:solidFill>
                  <a:srgbClr val="0176BB"/>
                </a:solidFill>
                <a:latin typeface="+mn-lt"/>
              </a:defRPr>
            </a:lvl2pPr>
            <a:lvl3pPr>
              <a:defRPr sz="3600" b="1">
                <a:solidFill>
                  <a:srgbClr val="0176BB"/>
                </a:solidFill>
                <a:latin typeface="+mn-lt"/>
              </a:defRPr>
            </a:lvl3pPr>
            <a:lvl4pPr>
              <a:defRPr sz="3600" b="1">
                <a:solidFill>
                  <a:srgbClr val="0176BB"/>
                </a:solidFill>
                <a:latin typeface="+mn-lt"/>
              </a:defRPr>
            </a:lvl4pPr>
            <a:lvl5pPr>
              <a:defRPr sz="3600" b="1">
                <a:solidFill>
                  <a:srgbClr val="0176BB"/>
                </a:solidFill>
                <a:latin typeface="+mn-lt"/>
              </a:defRPr>
            </a:lvl5pPr>
          </a:lstStyle>
          <a:p>
            <a:pPr lvl="0"/>
            <a:r>
              <a:rPr lang="en-US" dirty="0"/>
              <a:t>Click to edit</a:t>
            </a:r>
          </a:p>
        </p:txBody>
      </p:sp>
      <p:sp>
        <p:nvSpPr>
          <p:cNvPr id="36" name="Text Placeholder 5">
            <a:extLst>
              <a:ext uri="{FF2B5EF4-FFF2-40B4-BE49-F238E27FC236}">
                <a16:creationId xmlns:a16="http://schemas.microsoft.com/office/drawing/2014/main" id="{C1386C2C-8E2C-41A4-90A5-71E744E52333}"/>
              </a:ext>
            </a:extLst>
          </p:cNvPr>
          <p:cNvSpPr>
            <a:spLocks noGrp="1"/>
          </p:cNvSpPr>
          <p:nvPr>
            <p:ph type="body" sz="quarter" idx="24" hasCustomPrompt="1"/>
          </p:nvPr>
        </p:nvSpPr>
        <p:spPr>
          <a:xfrm>
            <a:off x="4447766" y="2152691"/>
            <a:ext cx="3359133" cy="3975016"/>
          </a:xfrm>
        </p:spPr>
        <p:txBody>
          <a:bodyPr>
            <a:noAutofit/>
          </a:bodyPr>
          <a:lstStyle>
            <a:lvl1pPr marL="0" indent="0">
              <a:buFont typeface="Arial" panose="020B0604020202020204" pitchFamily="34" charset="0"/>
              <a:buNone/>
              <a:defRPr sz="2400" b="0">
                <a:solidFill>
                  <a:schemeClr val="tx1"/>
                </a:solidFill>
                <a:latin typeface="+mj-lt"/>
              </a:defRPr>
            </a:lvl1pPr>
            <a:lvl2pPr>
              <a:defRPr sz="3600" b="1">
                <a:solidFill>
                  <a:srgbClr val="0176BB"/>
                </a:solidFill>
                <a:latin typeface="+mn-lt"/>
              </a:defRPr>
            </a:lvl2pPr>
            <a:lvl3pPr>
              <a:defRPr sz="3600" b="1">
                <a:solidFill>
                  <a:srgbClr val="0176BB"/>
                </a:solidFill>
                <a:latin typeface="+mn-lt"/>
              </a:defRPr>
            </a:lvl3pPr>
            <a:lvl4pPr>
              <a:defRPr sz="3600" b="1">
                <a:solidFill>
                  <a:srgbClr val="0176BB"/>
                </a:solidFill>
                <a:latin typeface="+mn-lt"/>
              </a:defRPr>
            </a:lvl4pPr>
            <a:lvl5pPr>
              <a:defRPr sz="3600" b="1">
                <a:solidFill>
                  <a:srgbClr val="0176BB"/>
                </a:solidFill>
                <a:latin typeface="+mn-lt"/>
              </a:defRPr>
            </a:lvl5pPr>
          </a:lstStyle>
          <a:p>
            <a:pPr lvl="0"/>
            <a:r>
              <a:rPr lang="en-US" dirty="0"/>
              <a:t>Click to edit</a:t>
            </a:r>
          </a:p>
        </p:txBody>
      </p:sp>
      <p:sp>
        <p:nvSpPr>
          <p:cNvPr id="37" name="Text Placeholder 5">
            <a:extLst>
              <a:ext uri="{FF2B5EF4-FFF2-40B4-BE49-F238E27FC236}">
                <a16:creationId xmlns:a16="http://schemas.microsoft.com/office/drawing/2014/main" id="{155E3BB5-39B6-4752-96C8-BE2E517C4325}"/>
              </a:ext>
            </a:extLst>
          </p:cNvPr>
          <p:cNvSpPr>
            <a:spLocks noGrp="1"/>
          </p:cNvSpPr>
          <p:nvPr>
            <p:ph type="body" sz="quarter" idx="25" hasCustomPrompt="1"/>
          </p:nvPr>
        </p:nvSpPr>
        <p:spPr>
          <a:xfrm>
            <a:off x="8302633" y="2152691"/>
            <a:ext cx="3359133" cy="3975016"/>
          </a:xfrm>
        </p:spPr>
        <p:txBody>
          <a:bodyPr>
            <a:noAutofit/>
          </a:bodyPr>
          <a:lstStyle>
            <a:lvl1pPr marL="0" indent="0">
              <a:buFont typeface="Arial" panose="020B0604020202020204" pitchFamily="34" charset="0"/>
              <a:buNone/>
              <a:defRPr sz="2400" b="0">
                <a:solidFill>
                  <a:schemeClr val="tx1"/>
                </a:solidFill>
                <a:latin typeface="+mj-lt"/>
              </a:defRPr>
            </a:lvl1pPr>
            <a:lvl2pPr>
              <a:defRPr sz="3600" b="1">
                <a:solidFill>
                  <a:srgbClr val="0176BB"/>
                </a:solidFill>
                <a:latin typeface="+mn-lt"/>
              </a:defRPr>
            </a:lvl2pPr>
            <a:lvl3pPr>
              <a:defRPr sz="3600" b="1">
                <a:solidFill>
                  <a:srgbClr val="0176BB"/>
                </a:solidFill>
                <a:latin typeface="+mn-lt"/>
              </a:defRPr>
            </a:lvl3pPr>
            <a:lvl4pPr>
              <a:defRPr sz="3600" b="1">
                <a:solidFill>
                  <a:srgbClr val="0176BB"/>
                </a:solidFill>
                <a:latin typeface="+mn-lt"/>
              </a:defRPr>
            </a:lvl4pPr>
            <a:lvl5pPr>
              <a:defRPr sz="3600" b="1">
                <a:solidFill>
                  <a:srgbClr val="0176BB"/>
                </a:solidFill>
                <a:latin typeface="+mn-lt"/>
              </a:defRPr>
            </a:lvl5pPr>
          </a:lstStyle>
          <a:p>
            <a:pPr lvl="0"/>
            <a:r>
              <a:rPr lang="en-US" dirty="0"/>
              <a:t>Click to edit</a:t>
            </a:r>
          </a:p>
        </p:txBody>
      </p:sp>
      <p:sp>
        <p:nvSpPr>
          <p:cNvPr id="40" name="Slide Number Placeholder 4">
            <a:extLst>
              <a:ext uri="{FF2B5EF4-FFF2-40B4-BE49-F238E27FC236}">
                <a16:creationId xmlns:a16="http://schemas.microsoft.com/office/drawing/2014/main" id="{5B322EA8-7DF2-40E8-BDAA-7B3BEC3CDA4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fld id="{D74EEBE0-90DA-9449-945D-BE812F6254A8}" type="slidenum">
              <a:rPr lang="en-US" smtClean="0">
                <a:solidFill>
                  <a:srgbClr val="0176BB"/>
                </a:solidFill>
                <a:latin typeface="+mj-lt"/>
              </a:rPr>
              <a:pPr/>
              <a:t>‹#›</a:t>
            </a:fld>
            <a:endParaRPr lang="en-US" dirty="0">
              <a:solidFill>
                <a:srgbClr val="0176BB"/>
              </a:solidFill>
              <a:latin typeface="+mj-lt"/>
            </a:endParaRPr>
          </a:p>
        </p:txBody>
      </p:sp>
      <p:sp>
        <p:nvSpPr>
          <p:cNvPr id="41" name="Text Placeholder 33">
            <a:extLst>
              <a:ext uri="{FF2B5EF4-FFF2-40B4-BE49-F238E27FC236}">
                <a16:creationId xmlns:a16="http://schemas.microsoft.com/office/drawing/2014/main" id="{0FEB4A8A-6760-4FD0-B792-BD9553454F3D}"/>
              </a:ext>
            </a:extLst>
          </p:cNvPr>
          <p:cNvSpPr>
            <a:spLocks noGrp="1"/>
          </p:cNvSpPr>
          <p:nvPr>
            <p:ph type="body" sz="quarter" idx="26"/>
          </p:nvPr>
        </p:nvSpPr>
        <p:spPr>
          <a:xfrm>
            <a:off x="748925" y="730293"/>
            <a:ext cx="2966864" cy="988723"/>
          </a:xfrm>
        </p:spPr>
        <p:txBody>
          <a:bodyPr/>
          <a:lstStyle>
            <a:lvl1pPr marL="0" indent="0">
              <a:buNone/>
              <a:defRPr b="1">
                <a:solidFill>
                  <a:srgbClr val="0176BB"/>
                </a:solidFill>
              </a:defRPr>
            </a:lvl1pPr>
            <a:lvl2pPr marL="457200" indent="0">
              <a:buNone/>
              <a:defRPr b="1">
                <a:solidFill>
                  <a:srgbClr val="0176BB"/>
                </a:solidFill>
              </a:defRPr>
            </a:lvl2pPr>
            <a:lvl3pPr marL="914400" indent="0">
              <a:buNone/>
              <a:defRPr b="1">
                <a:solidFill>
                  <a:srgbClr val="0176BB"/>
                </a:solidFill>
              </a:defRPr>
            </a:lvl3pPr>
            <a:lvl4pPr marL="1371600" indent="0">
              <a:buNone/>
              <a:defRPr b="1">
                <a:solidFill>
                  <a:srgbClr val="0176BB"/>
                </a:solidFill>
              </a:defRPr>
            </a:lvl4pPr>
            <a:lvl5pPr marL="1828800" indent="0">
              <a:buNone/>
              <a:defRPr b="1">
                <a:solidFill>
                  <a:srgbClr val="0176BB"/>
                </a:solidFill>
              </a:defRPr>
            </a:lvl5pPr>
          </a:lstStyle>
          <a:p>
            <a:pPr lvl="0"/>
            <a:r>
              <a:rPr lang="en-US" smtClean="0"/>
              <a:t>Edit Master text styles</a:t>
            </a:r>
          </a:p>
        </p:txBody>
      </p:sp>
      <p:sp>
        <p:nvSpPr>
          <p:cNvPr id="43" name="Text Placeholder 33">
            <a:extLst>
              <a:ext uri="{FF2B5EF4-FFF2-40B4-BE49-F238E27FC236}">
                <a16:creationId xmlns:a16="http://schemas.microsoft.com/office/drawing/2014/main" id="{688B2333-C31B-4676-9D25-54CD8273C0BC}"/>
              </a:ext>
            </a:extLst>
          </p:cNvPr>
          <p:cNvSpPr>
            <a:spLocks noGrp="1"/>
          </p:cNvSpPr>
          <p:nvPr>
            <p:ph type="body" sz="quarter" idx="27"/>
          </p:nvPr>
        </p:nvSpPr>
        <p:spPr>
          <a:xfrm>
            <a:off x="4643900" y="725976"/>
            <a:ext cx="2966864" cy="988723"/>
          </a:xfrm>
        </p:spPr>
        <p:txBody>
          <a:bodyPr/>
          <a:lstStyle>
            <a:lvl1pPr marL="0" indent="0">
              <a:buNone/>
              <a:defRPr b="1">
                <a:solidFill>
                  <a:srgbClr val="0176BB"/>
                </a:solidFill>
              </a:defRPr>
            </a:lvl1pPr>
            <a:lvl2pPr marL="457200" indent="0">
              <a:buNone/>
              <a:defRPr b="1">
                <a:solidFill>
                  <a:srgbClr val="0176BB"/>
                </a:solidFill>
              </a:defRPr>
            </a:lvl2pPr>
            <a:lvl3pPr marL="914400" indent="0">
              <a:buNone/>
              <a:defRPr b="1">
                <a:solidFill>
                  <a:srgbClr val="0176BB"/>
                </a:solidFill>
              </a:defRPr>
            </a:lvl3pPr>
            <a:lvl4pPr marL="1371600" indent="0">
              <a:buNone/>
              <a:defRPr b="1">
                <a:solidFill>
                  <a:srgbClr val="0176BB"/>
                </a:solidFill>
              </a:defRPr>
            </a:lvl4pPr>
            <a:lvl5pPr marL="1828800" indent="0">
              <a:buNone/>
              <a:defRPr b="1">
                <a:solidFill>
                  <a:srgbClr val="0176BB"/>
                </a:solidFill>
              </a:defRPr>
            </a:lvl5pPr>
          </a:lstStyle>
          <a:p>
            <a:pPr lvl="0"/>
            <a:r>
              <a:rPr lang="en-US" smtClean="0"/>
              <a:t>Edit Master text styles</a:t>
            </a:r>
          </a:p>
        </p:txBody>
      </p:sp>
      <p:sp>
        <p:nvSpPr>
          <p:cNvPr id="44" name="Text Placeholder 33">
            <a:extLst>
              <a:ext uri="{FF2B5EF4-FFF2-40B4-BE49-F238E27FC236}">
                <a16:creationId xmlns:a16="http://schemas.microsoft.com/office/drawing/2014/main" id="{979B1673-C013-4447-9912-4C2EC779954D}"/>
              </a:ext>
            </a:extLst>
          </p:cNvPr>
          <p:cNvSpPr>
            <a:spLocks noGrp="1"/>
          </p:cNvSpPr>
          <p:nvPr>
            <p:ph type="body" sz="quarter" idx="28"/>
          </p:nvPr>
        </p:nvSpPr>
        <p:spPr>
          <a:xfrm>
            <a:off x="8535615" y="756828"/>
            <a:ext cx="2966864" cy="988723"/>
          </a:xfrm>
        </p:spPr>
        <p:txBody>
          <a:bodyPr/>
          <a:lstStyle>
            <a:lvl1pPr marL="0" indent="0">
              <a:buNone/>
              <a:defRPr b="1">
                <a:solidFill>
                  <a:srgbClr val="0176BB"/>
                </a:solidFill>
              </a:defRPr>
            </a:lvl1pPr>
            <a:lvl2pPr marL="457200" indent="0">
              <a:buNone/>
              <a:defRPr b="1">
                <a:solidFill>
                  <a:srgbClr val="0176BB"/>
                </a:solidFill>
              </a:defRPr>
            </a:lvl2pPr>
            <a:lvl3pPr marL="914400" indent="0">
              <a:buNone/>
              <a:defRPr b="1">
                <a:solidFill>
                  <a:srgbClr val="0176BB"/>
                </a:solidFill>
              </a:defRPr>
            </a:lvl3pPr>
            <a:lvl4pPr marL="1371600" indent="0">
              <a:buNone/>
              <a:defRPr b="1">
                <a:solidFill>
                  <a:srgbClr val="0176BB"/>
                </a:solidFill>
              </a:defRPr>
            </a:lvl4pPr>
            <a:lvl5pPr marL="1828800" indent="0">
              <a:buNone/>
              <a:defRPr b="1">
                <a:solidFill>
                  <a:srgbClr val="0176BB"/>
                </a:solidFill>
              </a:defRPr>
            </a:lvl5pPr>
          </a:lstStyle>
          <a:p>
            <a:pPr lvl="0"/>
            <a:r>
              <a:rPr lang="en-US" smtClean="0"/>
              <a:t>Edit Master text styles</a:t>
            </a:r>
          </a:p>
        </p:txBody>
      </p:sp>
    </p:spTree>
    <p:extLst>
      <p:ext uri="{BB962C8B-B14F-4D97-AF65-F5344CB8AC3E}">
        <p14:creationId xmlns:p14="http://schemas.microsoft.com/office/powerpoint/2010/main" val="255957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Multi Image">
    <p:spTree>
      <p:nvGrpSpPr>
        <p:cNvPr id="1" name=""/>
        <p:cNvGrpSpPr/>
        <p:nvPr/>
      </p:nvGrpSpPr>
      <p:grpSpPr>
        <a:xfrm>
          <a:off x="0" y="0"/>
          <a:ext cx="0" cy="0"/>
          <a:chOff x="0" y="0"/>
          <a:chExt cx="0" cy="0"/>
        </a:xfrm>
      </p:grpSpPr>
      <p:sp>
        <p:nvSpPr>
          <p:cNvPr id="20" name="Picture Placeholder 20">
            <a:extLst>
              <a:ext uri="{FF2B5EF4-FFF2-40B4-BE49-F238E27FC236}">
                <a16:creationId xmlns:a16="http://schemas.microsoft.com/office/drawing/2014/main" id="{4AC3834C-FF8F-4F57-A44D-CA743178C958}"/>
              </a:ext>
            </a:extLst>
          </p:cNvPr>
          <p:cNvSpPr>
            <a:spLocks noGrp="1"/>
          </p:cNvSpPr>
          <p:nvPr>
            <p:ph type="pic" sz="quarter" idx="24" hasCustomPrompt="1"/>
          </p:nvPr>
        </p:nvSpPr>
        <p:spPr>
          <a:xfrm>
            <a:off x="571856" y="2596342"/>
            <a:ext cx="3542773" cy="3747308"/>
          </a:xfrm>
          <a:solidFill>
            <a:schemeClr val="bg1">
              <a:lumMod val="85000"/>
            </a:schemeClr>
          </a:solidFill>
        </p:spPr>
        <p:txBody>
          <a:bodyPr>
            <a:normAutofit/>
          </a:bodyPr>
          <a:lstStyle>
            <a:lvl1pPr marL="0" marR="0" indent="0" algn="l" defTabSz="457200" rtl="0" eaLnBrk="1" fontAlgn="auto" latinLnBrk="0" hangingPunct="1">
              <a:lnSpc>
                <a:spcPts val="2400"/>
              </a:lnSpc>
              <a:spcBef>
                <a:spcPts val="0"/>
              </a:spcBef>
              <a:spcAft>
                <a:spcPts val="0"/>
              </a:spcAft>
              <a:buClrTx/>
              <a:buSzTx/>
              <a:buFont typeface="Arial"/>
              <a:buNone/>
              <a:tabLst/>
              <a:defRPr sz="2400"/>
            </a:lvl1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Calibri Light" panose="020F0302020204030204"/>
                <a:ea typeface="Open Sans" charset="0"/>
                <a:cs typeface="Arial" panose="020B0604020202020204" pitchFamily="34" charset="0"/>
              </a:rPr>
              <a:t>high-res image, chart or graph</a:t>
            </a:r>
          </a:p>
        </p:txBody>
      </p:sp>
      <p:cxnSp>
        <p:nvCxnSpPr>
          <p:cNvPr id="8" name="Straight Connector 7">
            <a:extLst>
              <a:ext uri="{FF2B5EF4-FFF2-40B4-BE49-F238E27FC236}">
                <a16:creationId xmlns:a16="http://schemas.microsoft.com/office/drawing/2014/main" id="{21B30225-4290-4FC7-A40E-5DE752217AC5}"/>
              </a:ext>
            </a:extLst>
          </p:cNvPr>
          <p:cNvCxnSpPr/>
          <p:nvPr/>
        </p:nvCxnSpPr>
        <p:spPr>
          <a:xfrm>
            <a:off x="555457" y="2341647"/>
            <a:ext cx="11122193" cy="0"/>
          </a:xfrm>
          <a:prstGeom prst="line">
            <a:avLst/>
          </a:prstGeom>
          <a:noFill/>
          <a:ln w="22225" cap="flat" cmpd="sng" algn="ctr">
            <a:solidFill>
              <a:sysClr val="window" lastClr="FFFFFF">
                <a:lumMod val="75000"/>
              </a:sysClr>
            </a:solidFill>
            <a:prstDash val="solid"/>
          </a:ln>
          <a:effectLst/>
        </p:spPr>
      </p:cxnSp>
      <p:cxnSp>
        <p:nvCxnSpPr>
          <p:cNvPr id="12" name="Straight Connector 11">
            <a:extLst>
              <a:ext uri="{FF2B5EF4-FFF2-40B4-BE49-F238E27FC236}">
                <a16:creationId xmlns:a16="http://schemas.microsoft.com/office/drawing/2014/main" id="{C9B35064-07F6-4A31-A2AE-C1F0CAFF634A}"/>
              </a:ext>
            </a:extLst>
          </p:cNvPr>
          <p:cNvCxnSpPr/>
          <p:nvPr/>
        </p:nvCxnSpPr>
        <p:spPr>
          <a:xfrm>
            <a:off x="555457" y="2341647"/>
            <a:ext cx="11122193" cy="0"/>
          </a:xfrm>
          <a:prstGeom prst="line">
            <a:avLst/>
          </a:prstGeom>
          <a:noFill/>
          <a:ln w="22225" cap="flat" cmpd="sng" algn="ctr">
            <a:solidFill>
              <a:sysClr val="window" lastClr="FFFFFF">
                <a:lumMod val="75000"/>
              </a:sysClr>
            </a:solidFill>
            <a:prstDash val="solid"/>
          </a:ln>
          <a:effectLst/>
        </p:spPr>
      </p:cxnSp>
      <p:cxnSp>
        <p:nvCxnSpPr>
          <p:cNvPr id="13" name="Straight Connector 12">
            <a:extLst>
              <a:ext uri="{FF2B5EF4-FFF2-40B4-BE49-F238E27FC236}">
                <a16:creationId xmlns:a16="http://schemas.microsoft.com/office/drawing/2014/main" id="{6D586D65-3787-4F37-9E40-3929AEBE70A8}"/>
              </a:ext>
            </a:extLst>
          </p:cNvPr>
          <p:cNvCxnSpPr/>
          <p:nvPr/>
        </p:nvCxnSpPr>
        <p:spPr>
          <a:xfrm>
            <a:off x="555457" y="2341647"/>
            <a:ext cx="11122193" cy="0"/>
          </a:xfrm>
          <a:prstGeom prst="line">
            <a:avLst/>
          </a:prstGeom>
          <a:noFill/>
          <a:ln w="22225" cap="flat" cmpd="sng" algn="ctr">
            <a:solidFill>
              <a:sysClr val="window" lastClr="FFFFFF">
                <a:lumMod val="75000"/>
              </a:sysClr>
            </a:solidFill>
            <a:prstDash val="solid"/>
          </a:ln>
          <a:effectLst/>
        </p:spPr>
      </p:cxnSp>
      <p:sp>
        <p:nvSpPr>
          <p:cNvPr id="18" name="Text Placeholder 3">
            <a:extLst>
              <a:ext uri="{FF2B5EF4-FFF2-40B4-BE49-F238E27FC236}">
                <a16:creationId xmlns:a16="http://schemas.microsoft.com/office/drawing/2014/main" id="{4CF81E03-0CA2-403E-9FFF-D5F57D82CB80}"/>
              </a:ext>
            </a:extLst>
          </p:cNvPr>
          <p:cNvSpPr>
            <a:spLocks noGrp="1"/>
          </p:cNvSpPr>
          <p:nvPr>
            <p:ph type="body" sz="quarter" idx="16"/>
          </p:nvPr>
        </p:nvSpPr>
        <p:spPr>
          <a:xfrm>
            <a:off x="555457" y="1419226"/>
            <a:ext cx="11122193" cy="762000"/>
          </a:xfrm>
          <a:prstGeom prst="rect">
            <a:avLst/>
          </a:prstGeom>
          <a:solidFill>
            <a:schemeClr val="bg1">
              <a:lumMod val="85000"/>
            </a:schemeClr>
          </a:solidFill>
          <a:ln>
            <a:noFill/>
          </a:ln>
        </p:spPr>
        <p:txBody>
          <a:bodyPr tIns="0" bIns="0" numCol="1" spcCol="457200" anchor="ctr" anchorCtr="0">
            <a:normAutofit/>
          </a:bodyPr>
          <a:lstStyle>
            <a:lvl1pPr marL="0" marR="0" indent="0" algn="l" defTabSz="457200" rtl="0" eaLnBrk="1" fontAlgn="auto" latinLnBrk="0" hangingPunct="1">
              <a:lnSpc>
                <a:spcPts val="2400"/>
              </a:lnSpc>
              <a:spcBef>
                <a:spcPts val="0"/>
              </a:spcBef>
              <a:spcAft>
                <a:spcPts val="0"/>
              </a:spcAft>
              <a:buClrTx/>
              <a:buSzTx/>
              <a:buFont typeface="Arial"/>
              <a:buNone/>
              <a:tabLst/>
              <a:defRPr lang="en-US" sz="2400" b="1" i="0" kern="1200" dirty="0">
                <a:solidFill>
                  <a:srgbClr val="0F2849"/>
                </a:solidFill>
                <a:latin typeface="+mn-lt"/>
                <a:ea typeface="Arial" panose="020B0604020202020204" pitchFamily="34"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lang="en-US" smtClean="0"/>
              <a:t>Edit Master text styles</a:t>
            </a:r>
          </a:p>
        </p:txBody>
      </p:sp>
      <p:sp>
        <p:nvSpPr>
          <p:cNvPr id="19" name="Text Placeholder 5">
            <a:extLst>
              <a:ext uri="{FF2B5EF4-FFF2-40B4-BE49-F238E27FC236}">
                <a16:creationId xmlns:a16="http://schemas.microsoft.com/office/drawing/2014/main" id="{B2C6A5D7-25C6-4C0D-ADB9-5FC4C0C7CB04}"/>
              </a:ext>
            </a:extLst>
          </p:cNvPr>
          <p:cNvSpPr>
            <a:spLocks noGrp="1"/>
          </p:cNvSpPr>
          <p:nvPr>
            <p:ph type="body" sz="quarter" idx="18" hasCustomPrompt="1"/>
          </p:nvPr>
        </p:nvSpPr>
        <p:spPr>
          <a:xfrm>
            <a:off x="555457" y="608856"/>
            <a:ext cx="8439150" cy="595451"/>
          </a:xfrm>
        </p:spPr>
        <p:txBody>
          <a:bodyPr>
            <a:noAutofit/>
          </a:bodyPr>
          <a:lstStyle>
            <a:lvl1pPr marL="0" indent="0">
              <a:buNone/>
              <a:defRPr sz="3600" b="1">
                <a:solidFill>
                  <a:srgbClr val="0176BB"/>
                </a:solidFill>
                <a:latin typeface="+mn-lt"/>
              </a:defRPr>
            </a:lvl1pPr>
            <a:lvl2pPr>
              <a:defRPr sz="3600" b="1">
                <a:solidFill>
                  <a:srgbClr val="0176BB"/>
                </a:solidFill>
                <a:latin typeface="+mn-lt"/>
              </a:defRPr>
            </a:lvl2pPr>
            <a:lvl3pPr>
              <a:defRPr sz="3600" b="1">
                <a:solidFill>
                  <a:srgbClr val="0176BB"/>
                </a:solidFill>
                <a:latin typeface="+mn-lt"/>
              </a:defRPr>
            </a:lvl3pPr>
            <a:lvl4pPr>
              <a:defRPr sz="3600" b="1">
                <a:solidFill>
                  <a:srgbClr val="0176BB"/>
                </a:solidFill>
                <a:latin typeface="+mn-lt"/>
              </a:defRPr>
            </a:lvl4pPr>
            <a:lvl5pPr>
              <a:defRPr sz="3600" b="1">
                <a:solidFill>
                  <a:srgbClr val="0176BB"/>
                </a:solidFill>
                <a:latin typeface="+mn-lt"/>
              </a:defRPr>
            </a:lvl5pPr>
          </a:lstStyle>
          <a:p>
            <a:pPr lvl="0"/>
            <a:r>
              <a:rPr lang="en-US" dirty="0"/>
              <a:t>Click to Edit</a:t>
            </a:r>
          </a:p>
        </p:txBody>
      </p:sp>
      <p:sp>
        <p:nvSpPr>
          <p:cNvPr id="21" name="Picture Placeholder 20">
            <a:extLst>
              <a:ext uri="{FF2B5EF4-FFF2-40B4-BE49-F238E27FC236}">
                <a16:creationId xmlns:a16="http://schemas.microsoft.com/office/drawing/2014/main" id="{D8AED08B-4283-4557-B0C2-04FA82D3BF34}"/>
              </a:ext>
            </a:extLst>
          </p:cNvPr>
          <p:cNvSpPr>
            <a:spLocks noGrp="1"/>
          </p:cNvSpPr>
          <p:nvPr>
            <p:ph type="pic" sz="quarter" idx="25" hasCustomPrompt="1"/>
          </p:nvPr>
        </p:nvSpPr>
        <p:spPr>
          <a:xfrm>
            <a:off x="4324613" y="2596342"/>
            <a:ext cx="3542773" cy="3747308"/>
          </a:xfrm>
          <a:solidFill>
            <a:schemeClr val="bg1">
              <a:lumMod val="85000"/>
            </a:schemeClr>
          </a:solidFill>
        </p:spPr>
        <p:txBody>
          <a:bodyPr>
            <a:normAutofit/>
          </a:bodyPr>
          <a:lstStyle>
            <a:lvl1pPr marL="0" marR="0" indent="0" algn="l" defTabSz="457200" rtl="0" eaLnBrk="1" fontAlgn="auto" latinLnBrk="0" hangingPunct="1">
              <a:lnSpc>
                <a:spcPts val="2400"/>
              </a:lnSpc>
              <a:spcBef>
                <a:spcPts val="0"/>
              </a:spcBef>
              <a:spcAft>
                <a:spcPts val="0"/>
              </a:spcAft>
              <a:buClrTx/>
              <a:buSzTx/>
              <a:buFont typeface="Arial"/>
              <a:buNone/>
              <a:tabLst/>
              <a:defRPr sz="2400"/>
            </a:lvl1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Calibri Light" panose="020F0302020204030204"/>
                <a:ea typeface="Open Sans" charset="0"/>
                <a:cs typeface="Arial" panose="020B0604020202020204" pitchFamily="34" charset="0"/>
              </a:rPr>
              <a:t>high-res image, chart or graph</a:t>
            </a:r>
          </a:p>
          <a:p>
            <a:endParaRPr lang="en-US" dirty="0"/>
          </a:p>
        </p:txBody>
      </p:sp>
      <p:sp>
        <p:nvSpPr>
          <p:cNvPr id="22" name="Picture Placeholder 20">
            <a:extLst>
              <a:ext uri="{FF2B5EF4-FFF2-40B4-BE49-F238E27FC236}">
                <a16:creationId xmlns:a16="http://schemas.microsoft.com/office/drawing/2014/main" id="{5EBF3207-EB68-47CC-8603-D0D1B171B6DA}"/>
              </a:ext>
            </a:extLst>
          </p:cNvPr>
          <p:cNvSpPr>
            <a:spLocks noGrp="1"/>
          </p:cNvSpPr>
          <p:nvPr>
            <p:ph type="pic" sz="quarter" idx="26" hasCustomPrompt="1"/>
          </p:nvPr>
        </p:nvSpPr>
        <p:spPr>
          <a:xfrm>
            <a:off x="8134877" y="2596342"/>
            <a:ext cx="3542773" cy="3747308"/>
          </a:xfrm>
          <a:solidFill>
            <a:schemeClr val="bg1">
              <a:lumMod val="85000"/>
            </a:schemeClr>
          </a:solidFill>
        </p:spPr>
        <p:txBody>
          <a:bodyPr>
            <a:normAutofit/>
          </a:bodyPr>
          <a:lstStyle>
            <a:lvl1pPr marL="0" marR="0" indent="0" algn="l" defTabSz="457200" rtl="0" eaLnBrk="1" fontAlgn="auto" latinLnBrk="0" hangingPunct="1">
              <a:lnSpc>
                <a:spcPts val="2400"/>
              </a:lnSpc>
              <a:spcBef>
                <a:spcPts val="0"/>
              </a:spcBef>
              <a:spcAft>
                <a:spcPts val="0"/>
              </a:spcAft>
              <a:buClrTx/>
              <a:buSzTx/>
              <a:buFont typeface="Arial"/>
              <a:buNone/>
              <a:tabLst/>
              <a:defRPr sz="2400"/>
            </a:lvl1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Calibri Light" panose="020F0302020204030204"/>
                <a:ea typeface="Open Sans" charset="0"/>
                <a:cs typeface="Arial" panose="020B0604020202020204" pitchFamily="34" charset="0"/>
              </a:rPr>
              <a:t>high-res image, chart or graph</a:t>
            </a:r>
          </a:p>
          <a:p>
            <a:endParaRPr lang="en-US" dirty="0"/>
          </a:p>
        </p:txBody>
      </p:sp>
      <p:pic>
        <p:nvPicPr>
          <p:cNvPr id="23" name="Picture 22">
            <a:extLst>
              <a:ext uri="{FF2B5EF4-FFF2-40B4-BE49-F238E27FC236}">
                <a16:creationId xmlns:a16="http://schemas.microsoft.com/office/drawing/2014/main" id="{DB8805A8-7D9A-420F-889B-74D0931ABD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042" y="474150"/>
            <a:ext cx="1885608" cy="864865"/>
          </a:xfrm>
          <a:prstGeom prst="rect">
            <a:avLst/>
          </a:prstGeom>
        </p:spPr>
      </p:pic>
      <p:sp>
        <p:nvSpPr>
          <p:cNvPr id="26" name="Slide Number Placeholder 4">
            <a:extLst>
              <a:ext uri="{FF2B5EF4-FFF2-40B4-BE49-F238E27FC236}">
                <a16:creationId xmlns:a16="http://schemas.microsoft.com/office/drawing/2014/main" id="{45610637-D76D-472E-8270-DFC3AD5D9CC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fld id="{D74EEBE0-90DA-9449-945D-BE812F6254A8}" type="slidenum">
              <a:rPr lang="en-US" smtClean="0">
                <a:solidFill>
                  <a:srgbClr val="0176BB"/>
                </a:solidFill>
                <a:latin typeface="+mj-lt"/>
              </a:rPr>
              <a:pPr/>
              <a:t>‹#›</a:t>
            </a:fld>
            <a:endParaRPr lang="en-US" dirty="0">
              <a:solidFill>
                <a:srgbClr val="0176BB"/>
              </a:solidFill>
              <a:latin typeface="+mj-lt"/>
            </a:endParaRPr>
          </a:p>
        </p:txBody>
      </p:sp>
    </p:spTree>
    <p:extLst>
      <p:ext uri="{BB962C8B-B14F-4D97-AF65-F5344CB8AC3E}">
        <p14:creationId xmlns:p14="http://schemas.microsoft.com/office/powerpoint/2010/main" val="3489559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rge Photo and Description">
    <p:spTree>
      <p:nvGrpSpPr>
        <p:cNvPr id="1" name=""/>
        <p:cNvGrpSpPr/>
        <p:nvPr/>
      </p:nvGrpSpPr>
      <p:grpSpPr>
        <a:xfrm>
          <a:off x="0" y="0"/>
          <a:ext cx="0" cy="0"/>
          <a:chOff x="0" y="0"/>
          <a:chExt cx="0" cy="0"/>
        </a:xfrm>
      </p:grpSpPr>
      <p:sp>
        <p:nvSpPr>
          <p:cNvPr id="19" name="Title 8">
            <a:extLst>
              <a:ext uri="{FF2B5EF4-FFF2-40B4-BE49-F238E27FC236}">
                <a16:creationId xmlns:a16="http://schemas.microsoft.com/office/drawing/2014/main" id="{BCE044A0-CB41-4DA0-9DAD-832B9770AFCF}"/>
              </a:ext>
            </a:extLst>
          </p:cNvPr>
          <p:cNvSpPr txBox="1">
            <a:spLocks/>
          </p:cNvSpPr>
          <p:nvPr/>
        </p:nvSpPr>
        <p:spPr>
          <a:xfrm>
            <a:off x="555457" y="511842"/>
            <a:ext cx="3568867" cy="3112170"/>
          </a:xfrm>
          <a:prstGeom prst="rect">
            <a:avLst/>
          </a:prstGeom>
          <a:solidFill>
            <a:srgbClr val="808080">
              <a:lumMod val="40000"/>
              <a:lumOff val="60000"/>
            </a:srgbClr>
          </a:solidFill>
        </p:spPr>
        <p:txBody>
          <a:bodyPr vert="horz" lIns="91440" tIns="91440" rIns="91440" bIns="91440" rtlCol="0" anchor="ctr">
            <a:normAutofit/>
          </a:bodyPr>
          <a:lstStyle>
            <a:lvl1pPr algn="l" defTabSz="609585" rtl="0" eaLnBrk="1" latinLnBrk="0" hangingPunct="1">
              <a:lnSpc>
                <a:spcPct val="100000"/>
              </a:lnSpc>
              <a:spcBef>
                <a:spcPct val="0"/>
              </a:spcBef>
              <a:buNone/>
              <a:defRPr sz="3200" b="1" i="0" kern="120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176BB"/>
              </a:solidFill>
              <a:effectLst/>
              <a:uLnTx/>
              <a:uFillTx/>
              <a:latin typeface="+mn-lt"/>
              <a:cs typeface="Arial" panose="020B0604020202020204" pitchFamily="34" charset="0"/>
            </a:endParaRPr>
          </a:p>
        </p:txBody>
      </p:sp>
      <p:cxnSp>
        <p:nvCxnSpPr>
          <p:cNvPr id="20" name="Straight Connector 19">
            <a:extLst>
              <a:ext uri="{FF2B5EF4-FFF2-40B4-BE49-F238E27FC236}">
                <a16:creationId xmlns:a16="http://schemas.microsoft.com/office/drawing/2014/main" id="{A2C8F63C-6F40-4ECD-9145-EA44E29049BF}"/>
              </a:ext>
            </a:extLst>
          </p:cNvPr>
          <p:cNvCxnSpPr/>
          <p:nvPr/>
        </p:nvCxnSpPr>
        <p:spPr>
          <a:xfrm>
            <a:off x="4357938" y="511842"/>
            <a:ext cx="0" cy="5774658"/>
          </a:xfrm>
          <a:prstGeom prst="line">
            <a:avLst/>
          </a:prstGeom>
          <a:noFill/>
          <a:ln w="22225" cap="flat" cmpd="sng" algn="ctr">
            <a:solidFill>
              <a:sysClr val="window" lastClr="FFFFFF">
                <a:lumMod val="75000"/>
              </a:sysClr>
            </a:solidFill>
            <a:prstDash val="solid"/>
          </a:ln>
          <a:effectLst/>
        </p:spPr>
      </p:cxnSp>
      <p:cxnSp>
        <p:nvCxnSpPr>
          <p:cNvPr id="22" name="Straight Connector 21">
            <a:extLst>
              <a:ext uri="{FF2B5EF4-FFF2-40B4-BE49-F238E27FC236}">
                <a16:creationId xmlns:a16="http://schemas.microsoft.com/office/drawing/2014/main" id="{E538D259-1448-4BEC-9518-FD6FCFE37D0C}"/>
              </a:ext>
            </a:extLst>
          </p:cNvPr>
          <p:cNvCxnSpPr/>
          <p:nvPr/>
        </p:nvCxnSpPr>
        <p:spPr>
          <a:xfrm>
            <a:off x="4357938" y="511842"/>
            <a:ext cx="0" cy="5774658"/>
          </a:xfrm>
          <a:prstGeom prst="line">
            <a:avLst/>
          </a:prstGeom>
          <a:noFill/>
          <a:ln w="22225" cap="flat" cmpd="sng" algn="ctr">
            <a:solidFill>
              <a:sysClr val="window" lastClr="FFFFFF">
                <a:lumMod val="75000"/>
              </a:sysClr>
            </a:solidFill>
            <a:prstDash val="solid"/>
          </a:ln>
          <a:effectLst/>
        </p:spPr>
      </p:cxnSp>
      <p:cxnSp>
        <p:nvCxnSpPr>
          <p:cNvPr id="23" name="Straight Connector 22">
            <a:extLst>
              <a:ext uri="{FF2B5EF4-FFF2-40B4-BE49-F238E27FC236}">
                <a16:creationId xmlns:a16="http://schemas.microsoft.com/office/drawing/2014/main" id="{8B266147-D5C6-4B89-98D2-74118E88DF45}"/>
              </a:ext>
            </a:extLst>
          </p:cNvPr>
          <p:cNvCxnSpPr/>
          <p:nvPr/>
        </p:nvCxnSpPr>
        <p:spPr>
          <a:xfrm>
            <a:off x="4357938" y="511842"/>
            <a:ext cx="0" cy="5774658"/>
          </a:xfrm>
          <a:prstGeom prst="line">
            <a:avLst/>
          </a:prstGeom>
          <a:noFill/>
          <a:ln w="22225" cap="flat" cmpd="sng" algn="ctr">
            <a:solidFill>
              <a:sysClr val="window" lastClr="FFFFFF">
                <a:lumMod val="75000"/>
              </a:sysClr>
            </a:solidFill>
            <a:prstDash val="solid"/>
          </a:ln>
          <a:effectLst/>
        </p:spPr>
      </p:cxnSp>
      <p:sp>
        <p:nvSpPr>
          <p:cNvPr id="30" name="Slide Number Placeholder 4">
            <a:extLst>
              <a:ext uri="{FF2B5EF4-FFF2-40B4-BE49-F238E27FC236}">
                <a16:creationId xmlns:a16="http://schemas.microsoft.com/office/drawing/2014/main" id="{4D5233C8-6FC6-4159-82BC-EF8967456F9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fld id="{D74EEBE0-90DA-9449-945D-BE812F6254A8}" type="slidenum">
              <a:rPr lang="en-US" smtClean="0">
                <a:solidFill>
                  <a:srgbClr val="0176BB"/>
                </a:solidFill>
                <a:latin typeface="+mj-lt"/>
              </a:rPr>
              <a:pPr/>
              <a:t>‹#›</a:t>
            </a:fld>
            <a:endParaRPr lang="en-US" dirty="0">
              <a:solidFill>
                <a:srgbClr val="0176BB"/>
              </a:solidFill>
              <a:latin typeface="+mj-lt"/>
            </a:endParaRPr>
          </a:p>
        </p:txBody>
      </p:sp>
      <p:sp>
        <p:nvSpPr>
          <p:cNvPr id="32" name="Picture Placeholder 20">
            <a:extLst>
              <a:ext uri="{FF2B5EF4-FFF2-40B4-BE49-F238E27FC236}">
                <a16:creationId xmlns:a16="http://schemas.microsoft.com/office/drawing/2014/main" id="{86702AB7-DFC5-47DB-B42A-2553D55AD740}"/>
              </a:ext>
            </a:extLst>
          </p:cNvPr>
          <p:cNvSpPr>
            <a:spLocks noGrp="1"/>
          </p:cNvSpPr>
          <p:nvPr>
            <p:ph type="pic" sz="quarter" idx="25" hasCustomPrompt="1"/>
          </p:nvPr>
        </p:nvSpPr>
        <p:spPr>
          <a:xfrm>
            <a:off x="4591553" y="511841"/>
            <a:ext cx="7044821" cy="5774657"/>
          </a:xfrm>
          <a:solidFill>
            <a:schemeClr val="bg1">
              <a:lumMod val="85000"/>
            </a:schemeClr>
          </a:solidFill>
        </p:spPr>
        <p:txBody>
          <a:bodyPr>
            <a:normAutofit/>
          </a:bodyPr>
          <a:lstStyle>
            <a:lvl1pPr marL="0" marR="0" indent="0" algn="l" defTabSz="457200" rtl="0" eaLnBrk="1" fontAlgn="auto" latinLnBrk="0" hangingPunct="1">
              <a:lnSpc>
                <a:spcPts val="2400"/>
              </a:lnSpc>
              <a:spcBef>
                <a:spcPts val="0"/>
              </a:spcBef>
              <a:spcAft>
                <a:spcPts val="0"/>
              </a:spcAft>
              <a:buClrTx/>
              <a:buSzTx/>
              <a:buFont typeface="Arial"/>
              <a:buNone/>
              <a:tabLst/>
              <a:defRPr sz="2400"/>
            </a:lvl1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Calibri Light" panose="020F0302020204030204"/>
                <a:ea typeface="Open Sans" charset="0"/>
                <a:cs typeface="Arial" panose="020B0604020202020204" pitchFamily="34" charset="0"/>
              </a:rPr>
              <a:t>high-res image, chart or graph</a:t>
            </a:r>
          </a:p>
          <a:p>
            <a:endParaRPr lang="en-US" dirty="0"/>
          </a:p>
        </p:txBody>
      </p:sp>
      <p:sp>
        <p:nvSpPr>
          <p:cNvPr id="34" name="Text Placeholder 33">
            <a:extLst>
              <a:ext uri="{FF2B5EF4-FFF2-40B4-BE49-F238E27FC236}">
                <a16:creationId xmlns:a16="http://schemas.microsoft.com/office/drawing/2014/main" id="{BE26F383-630E-42CE-89CA-7C316964179C}"/>
              </a:ext>
            </a:extLst>
          </p:cNvPr>
          <p:cNvSpPr>
            <a:spLocks noGrp="1"/>
          </p:cNvSpPr>
          <p:nvPr>
            <p:ph type="body" sz="quarter" idx="26"/>
          </p:nvPr>
        </p:nvSpPr>
        <p:spPr>
          <a:xfrm>
            <a:off x="757238" y="798513"/>
            <a:ext cx="3167062" cy="2630487"/>
          </a:xfrm>
        </p:spPr>
        <p:txBody>
          <a:bodyPr/>
          <a:lstStyle>
            <a:lvl1pPr marL="0" indent="0">
              <a:buNone/>
              <a:defRPr b="1">
                <a:solidFill>
                  <a:srgbClr val="0176BB"/>
                </a:solidFill>
              </a:defRPr>
            </a:lvl1pPr>
            <a:lvl2pPr marL="457200" indent="0">
              <a:buNone/>
              <a:defRPr b="1">
                <a:solidFill>
                  <a:srgbClr val="0176BB"/>
                </a:solidFill>
              </a:defRPr>
            </a:lvl2pPr>
            <a:lvl3pPr marL="914400" indent="0">
              <a:buNone/>
              <a:defRPr b="1">
                <a:solidFill>
                  <a:srgbClr val="0176BB"/>
                </a:solidFill>
              </a:defRPr>
            </a:lvl3pPr>
            <a:lvl4pPr marL="1371600" indent="0">
              <a:buNone/>
              <a:defRPr b="1">
                <a:solidFill>
                  <a:srgbClr val="0176BB"/>
                </a:solidFill>
              </a:defRPr>
            </a:lvl4pPr>
            <a:lvl5pPr marL="1828800" indent="0">
              <a:buNone/>
              <a:defRPr b="1">
                <a:solidFill>
                  <a:srgbClr val="0176BB"/>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7" name="Text Placeholder 24">
            <a:extLst>
              <a:ext uri="{FF2B5EF4-FFF2-40B4-BE49-F238E27FC236}">
                <a16:creationId xmlns:a16="http://schemas.microsoft.com/office/drawing/2014/main" id="{248BDDF9-3F4F-48C7-98C8-80A3D25645B8}"/>
              </a:ext>
            </a:extLst>
          </p:cNvPr>
          <p:cNvSpPr>
            <a:spLocks noGrp="1"/>
          </p:cNvSpPr>
          <p:nvPr>
            <p:ph type="body" sz="quarter" idx="19"/>
          </p:nvPr>
        </p:nvSpPr>
        <p:spPr>
          <a:xfrm>
            <a:off x="555452" y="3783186"/>
            <a:ext cx="3568866" cy="2465958"/>
          </a:xfrm>
        </p:spPr>
        <p:txBody>
          <a:bodyPr>
            <a:noAutofit/>
          </a:bodyPr>
          <a:lstStyle>
            <a:lvl1pPr>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618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624D10D-86CA-44A0-BB58-95DE3B5E990C}"/>
              </a:ext>
            </a:extLst>
          </p:cNvPr>
          <p:cNvCxnSpPr/>
          <p:nvPr/>
        </p:nvCxnSpPr>
        <p:spPr>
          <a:xfrm>
            <a:off x="555457" y="1433513"/>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1DA22476-964A-4C02-B7FE-BD0A90FC04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042" y="474150"/>
            <a:ext cx="1885608" cy="864865"/>
          </a:xfrm>
          <a:prstGeom prst="rect">
            <a:avLst/>
          </a:prstGeom>
        </p:spPr>
      </p:pic>
      <p:sp>
        <p:nvSpPr>
          <p:cNvPr id="17" name="Slide Number Placeholder 4">
            <a:extLst>
              <a:ext uri="{FF2B5EF4-FFF2-40B4-BE49-F238E27FC236}">
                <a16:creationId xmlns:a16="http://schemas.microsoft.com/office/drawing/2014/main" id="{2F9EF938-BC8D-45CC-BB64-3E9368A2051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fld id="{D74EEBE0-90DA-9449-945D-BE812F6254A8}" type="slidenum">
              <a:rPr lang="en-US" smtClean="0">
                <a:solidFill>
                  <a:srgbClr val="0176BB"/>
                </a:solidFill>
                <a:latin typeface="+mj-lt"/>
              </a:rPr>
              <a:pPr/>
              <a:t>‹#›</a:t>
            </a:fld>
            <a:endParaRPr lang="en-US" dirty="0">
              <a:solidFill>
                <a:srgbClr val="0176BB"/>
              </a:solidFill>
              <a:latin typeface="+mj-lt"/>
            </a:endParaRPr>
          </a:p>
        </p:txBody>
      </p:sp>
      <p:sp>
        <p:nvSpPr>
          <p:cNvPr id="20" name="Text Placeholder 5">
            <a:extLst>
              <a:ext uri="{FF2B5EF4-FFF2-40B4-BE49-F238E27FC236}">
                <a16:creationId xmlns:a16="http://schemas.microsoft.com/office/drawing/2014/main" id="{988DD149-9FB4-4850-A978-55764A5D1E58}"/>
              </a:ext>
            </a:extLst>
          </p:cNvPr>
          <p:cNvSpPr>
            <a:spLocks noGrp="1"/>
          </p:cNvSpPr>
          <p:nvPr>
            <p:ph type="body" sz="quarter" idx="18" hasCustomPrompt="1"/>
          </p:nvPr>
        </p:nvSpPr>
        <p:spPr>
          <a:xfrm>
            <a:off x="555457" y="608856"/>
            <a:ext cx="8439150" cy="595451"/>
          </a:xfrm>
        </p:spPr>
        <p:txBody>
          <a:bodyPr>
            <a:noAutofit/>
          </a:bodyPr>
          <a:lstStyle>
            <a:lvl1pPr marL="0" indent="0">
              <a:buNone/>
              <a:defRPr sz="3600" b="1">
                <a:solidFill>
                  <a:srgbClr val="0176BB"/>
                </a:solidFill>
                <a:latin typeface="+mn-lt"/>
              </a:defRPr>
            </a:lvl1pPr>
            <a:lvl2pPr>
              <a:defRPr sz="3600" b="1">
                <a:solidFill>
                  <a:srgbClr val="0176BB"/>
                </a:solidFill>
                <a:latin typeface="+mn-lt"/>
              </a:defRPr>
            </a:lvl2pPr>
            <a:lvl3pPr>
              <a:defRPr sz="3600" b="1">
                <a:solidFill>
                  <a:srgbClr val="0176BB"/>
                </a:solidFill>
                <a:latin typeface="+mn-lt"/>
              </a:defRPr>
            </a:lvl3pPr>
            <a:lvl4pPr>
              <a:defRPr sz="3600" b="1">
                <a:solidFill>
                  <a:srgbClr val="0176BB"/>
                </a:solidFill>
                <a:latin typeface="+mn-lt"/>
              </a:defRPr>
            </a:lvl4pPr>
            <a:lvl5pPr>
              <a:defRPr sz="3600" b="1">
                <a:solidFill>
                  <a:srgbClr val="0176BB"/>
                </a:solidFill>
                <a:latin typeface="+mn-lt"/>
              </a:defRPr>
            </a:lvl5pPr>
          </a:lstStyle>
          <a:p>
            <a:pPr lvl="0"/>
            <a:r>
              <a:rPr lang="en-US"/>
              <a:t>Click to Edit</a:t>
            </a:r>
            <a:endParaRPr lang="en-US" dirty="0"/>
          </a:p>
        </p:txBody>
      </p:sp>
      <p:sp>
        <p:nvSpPr>
          <p:cNvPr id="25" name="Text Placeholder 24">
            <a:extLst>
              <a:ext uri="{FF2B5EF4-FFF2-40B4-BE49-F238E27FC236}">
                <a16:creationId xmlns:a16="http://schemas.microsoft.com/office/drawing/2014/main" id="{72A9CE0B-39F5-435D-BA43-04E1719E0EC4}"/>
              </a:ext>
            </a:extLst>
          </p:cNvPr>
          <p:cNvSpPr>
            <a:spLocks noGrp="1"/>
          </p:cNvSpPr>
          <p:nvPr>
            <p:ph type="body" sz="quarter" idx="19"/>
          </p:nvPr>
        </p:nvSpPr>
        <p:spPr>
          <a:xfrm>
            <a:off x="555625" y="1662113"/>
            <a:ext cx="11122025" cy="44735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521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ulti Image and Text">
    <p:spTree>
      <p:nvGrpSpPr>
        <p:cNvPr id="1" name=""/>
        <p:cNvGrpSpPr/>
        <p:nvPr/>
      </p:nvGrpSpPr>
      <p:grpSpPr>
        <a:xfrm>
          <a:off x="0" y="0"/>
          <a:ext cx="0" cy="0"/>
          <a:chOff x="0" y="0"/>
          <a:chExt cx="0" cy="0"/>
        </a:xfrm>
      </p:grpSpPr>
      <p:sp>
        <p:nvSpPr>
          <p:cNvPr id="44" name="Picture Placeholder 20">
            <a:extLst>
              <a:ext uri="{FF2B5EF4-FFF2-40B4-BE49-F238E27FC236}">
                <a16:creationId xmlns:a16="http://schemas.microsoft.com/office/drawing/2014/main" id="{A635426E-391E-4FBC-B522-713CF39AE324}"/>
              </a:ext>
            </a:extLst>
          </p:cNvPr>
          <p:cNvSpPr>
            <a:spLocks noGrp="1"/>
          </p:cNvSpPr>
          <p:nvPr>
            <p:ph type="pic" sz="quarter" idx="24" hasCustomPrompt="1"/>
          </p:nvPr>
        </p:nvSpPr>
        <p:spPr>
          <a:xfrm>
            <a:off x="555457" y="1547612"/>
            <a:ext cx="2559325" cy="1828800"/>
          </a:xfrm>
          <a:solidFill>
            <a:schemeClr val="bg1">
              <a:lumMod val="85000"/>
            </a:schemeClr>
          </a:solidFill>
        </p:spPr>
        <p:txBody>
          <a:bodyPr>
            <a:normAutofit/>
          </a:bodyPr>
          <a:lstStyle>
            <a:lvl1pPr marL="0" marR="0" indent="0" algn="l" defTabSz="457200" rtl="0" eaLnBrk="1" fontAlgn="auto" latinLnBrk="0" hangingPunct="1">
              <a:lnSpc>
                <a:spcPts val="2400"/>
              </a:lnSpc>
              <a:spcBef>
                <a:spcPts val="0"/>
              </a:spcBef>
              <a:spcAft>
                <a:spcPts val="0"/>
              </a:spcAft>
              <a:buClrTx/>
              <a:buSzTx/>
              <a:buFont typeface="Arial"/>
              <a:buNone/>
              <a:tabLst/>
              <a:defRPr sz="2400"/>
            </a:lvl1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Calibri Light" panose="020F0302020204030204"/>
                <a:ea typeface="Open Sans" charset="0"/>
                <a:cs typeface="Arial" panose="020B0604020202020204" pitchFamily="34" charset="0"/>
              </a:rPr>
              <a:t>high-res image, chart or graph</a:t>
            </a:r>
          </a:p>
        </p:txBody>
      </p:sp>
      <p:cxnSp>
        <p:nvCxnSpPr>
          <p:cNvPr id="7" name="Straight Connector 6">
            <a:extLst>
              <a:ext uri="{FF2B5EF4-FFF2-40B4-BE49-F238E27FC236}">
                <a16:creationId xmlns:a16="http://schemas.microsoft.com/office/drawing/2014/main" id="{1624D10D-86CA-44A0-BB58-95DE3B5E990C}"/>
              </a:ext>
            </a:extLst>
          </p:cNvPr>
          <p:cNvCxnSpPr/>
          <p:nvPr/>
        </p:nvCxnSpPr>
        <p:spPr>
          <a:xfrm>
            <a:off x="555457" y="1433513"/>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1DA22476-964A-4C02-B7FE-BD0A90FC04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042" y="474150"/>
            <a:ext cx="1885608" cy="864865"/>
          </a:xfrm>
          <a:prstGeom prst="rect">
            <a:avLst/>
          </a:prstGeom>
        </p:spPr>
      </p:pic>
      <p:sp>
        <p:nvSpPr>
          <p:cNvPr id="17" name="Slide Number Placeholder 4">
            <a:extLst>
              <a:ext uri="{FF2B5EF4-FFF2-40B4-BE49-F238E27FC236}">
                <a16:creationId xmlns:a16="http://schemas.microsoft.com/office/drawing/2014/main" id="{2F9EF938-BC8D-45CC-BB64-3E9368A2051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fld id="{D74EEBE0-90DA-9449-945D-BE812F6254A8}" type="slidenum">
              <a:rPr lang="en-US" smtClean="0">
                <a:solidFill>
                  <a:srgbClr val="0176BB"/>
                </a:solidFill>
                <a:latin typeface="+mj-lt"/>
              </a:rPr>
              <a:pPr/>
              <a:t>‹#›</a:t>
            </a:fld>
            <a:endParaRPr lang="en-US" dirty="0">
              <a:solidFill>
                <a:srgbClr val="0176BB"/>
              </a:solidFill>
              <a:latin typeface="+mj-lt"/>
            </a:endParaRPr>
          </a:p>
        </p:txBody>
      </p:sp>
      <p:sp>
        <p:nvSpPr>
          <p:cNvPr id="20" name="Text Placeholder 5">
            <a:extLst>
              <a:ext uri="{FF2B5EF4-FFF2-40B4-BE49-F238E27FC236}">
                <a16:creationId xmlns:a16="http://schemas.microsoft.com/office/drawing/2014/main" id="{988DD149-9FB4-4850-A978-55764A5D1E58}"/>
              </a:ext>
            </a:extLst>
          </p:cNvPr>
          <p:cNvSpPr>
            <a:spLocks noGrp="1"/>
          </p:cNvSpPr>
          <p:nvPr>
            <p:ph type="body" sz="quarter" idx="18" hasCustomPrompt="1"/>
          </p:nvPr>
        </p:nvSpPr>
        <p:spPr>
          <a:xfrm>
            <a:off x="555457" y="608856"/>
            <a:ext cx="8439150" cy="595451"/>
          </a:xfrm>
        </p:spPr>
        <p:txBody>
          <a:bodyPr>
            <a:noAutofit/>
          </a:bodyPr>
          <a:lstStyle>
            <a:lvl1pPr marL="0" indent="0">
              <a:buNone/>
              <a:defRPr sz="3600" b="1">
                <a:solidFill>
                  <a:srgbClr val="0176BB"/>
                </a:solidFill>
                <a:latin typeface="+mn-lt"/>
              </a:defRPr>
            </a:lvl1pPr>
            <a:lvl2pPr>
              <a:defRPr sz="3600" b="1">
                <a:solidFill>
                  <a:srgbClr val="0176BB"/>
                </a:solidFill>
                <a:latin typeface="+mn-lt"/>
              </a:defRPr>
            </a:lvl2pPr>
            <a:lvl3pPr>
              <a:defRPr sz="3600" b="1">
                <a:solidFill>
                  <a:srgbClr val="0176BB"/>
                </a:solidFill>
                <a:latin typeface="+mn-lt"/>
              </a:defRPr>
            </a:lvl3pPr>
            <a:lvl4pPr>
              <a:defRPr sz="3600" b="1">
                <a:solidFill>
                  <a:srgbClr val="0176BB"/>
                </a:solidFill>
                <a:latin typeface="+mn-lt"/>
              </a:defRPr>
            </a:lvl4pPr>
            <a:lvl5pPr>
              <a:defRPr sz="3600" b="1">
                <a:solidFill>
                  <a:srgbClr val="0176BB"/>
                </a:solidFill>
                <a:latin typeface="+mn-lt"/>
              </a:defRPr>
            </a:lvl5pPr>
          </a:lstStyle>
          <a:p>
            <a:pPr lvl="0"/>
            <a:r>
              <a:rPr lang="en-US"/>
              <a:t>Click to Edit</a:t>
            </a:r>
            <a:endParaRPr lang="en-US" dirty="0"/>
          </a:p>
        </p:txBody>
      </p:sp>
      <p:cxnSp>
        <p:nvCxnSpPr>
          <p:cNvPr id="33" name="Straight Connector 32">
            <a:extLst>
              <a:ext uri="{FF2B5EF4-FFF2-40B4-BE49-F238E27FC236}">
                <a16:creationId xmlns:a16="http://schemas.microsoft.com/office/drawing/2014/main" id="{77E0CD92-320F-4725-BE10-1728AD6501F2}"/>
              </a:ext>
            </a:extLst>
          </p:cNvPr>
          <p:cNvCxnSpPr/>
          <p:nvPr/>
        </p:nvCxnSpPr>
        <p:spPr>
          <a:xfrm>
            <a:off x="536407" y="3648477"/>
            <a:ext cx="2567265" cy="0"/>
          </a:xfrm>
          <a:prstGeom prst="line">
            <a:avLst/>
          </a:prstGeom>
          <a:noFill/>
          <a:ln w="22225" cap="flat" cmpd="sng" algn="ctr">
            <a:solidFill>
              <a:sysClr val="window" lastClr="FFFFFF">
                <a:lumMod val="75000"/>
              </a:sysClr>
            </a:solidFill>
            <a:prstDash val="solid"/>
          </a:ln>
          <a:effectLst/>
        </p:spPr>
      </p:cxnSp>
      <p:cxnSp>
        <p:nvCxnSpPr>
          <p:cNvPr id="34" name="Straight Connector 33">
            <a:extLst>
              <a:ext uri="{FF2B5EF4-FFF2-40B4-BE49-F238E27FC236}">
                <a16:creationId xmlns:a16="http://schemas.microsoft.com/office/drawing/2014/main" id="{86D5CDCB-FAFB-4F5A-9313-0C4A316EFAC1}"/>
              </a:ext>
            </a:extLst>
          </p:cNvPr>
          <p:cNvCxnSpPr/>
          <p:nvPr/>
        </p:nvCxnSpPr>
        <p:spPr>
          <a:xfrm>
            <a:off x="3410711" y="3658002"/>
            <a:ext cx="2567265" cy="0"/>
          </a:xfrm>
          <a:prstGeom prst="line">
            <a:avLst/>
          </a:prstGeom>
          <a:noFill/>
          <a:ln w="22225" cap="flat" cmpd="sng" algn="ctr">
            <a:solidFill>
              <a:sysClr val="window" lastClr="FFFFFF">
                <a:lumMod val="75000"/>
              </a:sysClr>
            </a:solidFill>
            <a:prstDash val="solid"/>
          </a:ln>
          <a:effectLst/>
        </p:spPr>
      </p:cxnSp>
      <p:cxnSp>
        <p:nvCxnSpPr>
          <p:cNvPr id="35" name="Straight Connector 34">
            <a:extLst>
              <a:ext uri="{FF2B5EF4-FFF2-40B4-BE49-F238E27FC236}">
                <a16:creationId xmlns:a16="http://schemas.microsoft.com/office/drawing/2014/main" id="{667C3CDD-1FF6-425F-B1EA-3251F7873DBB}"/>
              </a:ext>
            </a:extLst>
          </p:cNvPr>
          <p:cNvCxnSpPr/>
          <p:nvPr/>
        </p:nvCxnSpPr>
        <p:spPr>
          <a:xfrm>
            <a:off x="6255237" y="3658002"/>
            <a:ext cx="2567265" cy="0"/>
          </a:xfrm>
          <a:prstGeom prst="line">
            <a:avLst/>
          </a:prstGeom>
          <a:noFill/>
          <a:ln w="22225" cap="flat" cmpd="sng" algn="ctr">
            <a:solidFill>
              <a:sysClr val="window" lastClr="FFFFFF">
                <a:lumMod val="75000"/>
              </a:sysClr>
            </a:solidFill>
            <a:prstDash val="solid"/>
          </a:ln>
          <a:effectLst/>
        </p:spPr>
      </p:cxnSp>
      <p:cxnSp>
        <p:nvCxnSpPr>
          <p:cNvPr id="36" name="Straight Connector 35">
            <a:extLst>
              <a:ext uri="{FF2B5EF4-FFF2-40B4-BE49-F238E27FC236}">
                <a16:creationId xmlns:a16="http://schemas.microsoft.com/office/drawing/2014/main" id="{06041288-D7D2-4964-900C-F144093A4B3C}"/>
              </a:ext>
            </a:extLst>
          </p:cNvPr>
          <p:cNvCxnSpPr/>
          <p:nvPr/>
        </p:nvCxnSpPr>
        <p:spPr>
          <a:xfrm>
            <a:off x="9139066" y="3648477"/>
            <a:ext cx="2567265" cy="0"/>
          </a:xfrm>
          <a:prstGeom prst="line">
            <a:avLst/>
          </a:prstGeom>
          <a:noFill/>
          <a:ln w="22225" cap="flat" cmpd="sng" algn="ctr">
            <a:solidFill>
              <a:sysClr val="window" lastClr="FFFFFF">
                <a:lumMod val="75000"/>
              </a:sysClr>
            </a:solidFill>
            <a:prstDash val="solid"/>
          </a:ln>
          <a:effectLst/>
        </p:spPr>
      </p:cxnSp>
      <p:sp>
        <p:nvSpPr>
          <p:cNvPr id="45" name="Picture Placeholder 20">
            <a:extLst>
              <a:ext uri="{FF2B5EF4-FFF2-40B4-BE49-F238E27FC236}">
                <a16:creationId xmlns:a16="http://schemas.microsoft.com/office/drawing/2014/main" id="{372F2D73-14E2-42D9-8792-1179DFD15F7B}"/>
              </a:ext>
            </a:extLst>
          </p:cNvPr>
          <p:cNvSpPr>
            <a:spLocks noGrp="1"/>
          </p:cNvSpPr>
          <p:nvPr>
            <p:ph type="pic" sz="quarter" idx="25" hasCustomPrompt="1"/>
          </p:nvPr>
        </p:nvSpPr>
        <p:spPr>
          <a:xfrm>
            <a:off x="3402664" y="1547612"/>
            <a:ext cx="2559325" cy="1828800"/>
          </a:xfrm>
          <a:solidFill>
            <a:schemeClr val="bg1">
              <a:lumMod val="85000"/>
            </a:schemeClr>
          </a:solidFill>
        </p:spPr>
        <p:txBody>
          <a:bodyPr>
            <a:normAutofit/>
          </a:bodyPr>
          <a:lstStyle>
            <a:lvl1pPr marL="0" marR="0" indent="0" algn="l" defTabSz="457200" rtl="0" eaLnBrk="1" fontAlgn="auto" latinLnBrk="0" hangingPunct="1">
              <a:lnSpc>
                <a:spcPts val="2400"/>
              </a:lnSpc>
              <a:spcBef>
                <a:spcPts val="0"/>
              </a:spcBef>
              <a:spcAft>
                <a:spcPts val="0"/>
              </a:spcAft>
              <a:buClrTx/>
              <a:buSzTx/>
              <a:buFont typeface="Arial"/>
              <a:buNone/>
              <a:tabLst/>
              <a:defRPr sz="2400"/>
            </a:lvl1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Calibri Light" panose="020F0302020204030204"/>
                <a:ea typeface="Open Sans" charset="0"/>
                <a:cs typeface="Arial" panose="020B0604020202020204" pitchFamily="34" charset="0"/>
              </a:rPr>
              <a:t>high-res image, chart or graph</a:t>
            </a:r>
          </a:p>
        </p:txBody>
      </p:sp>
      <p:sp>
        <p:nvSpPr>
          <p:cNvPr id="46" name="Picture Placeholder 20">
            <a:extLst>
              <a:ext uri="{FF2B5EF4-FFF2-40B4-BE49-F238E27FC236}">
                <a16:creationId xmlns:a16="http://schemas.microsoft.com/office/drawing/2014/main" id="{3DC42B95-236E-4874-9733-2875B7F57C38}"/>
              </a:ext>
            </a:extLst>
          </p:cNvPr>
          <p:cNvSpPr>
            <a:spLocks noGrp="1"/>
          </p:cNvSpPr>
          <p:nvPr>
            <p:ph type="pic" sz="quarter" idx="26" hasCustomPrompt="1"/>
          </p:nvPr>
        </p:nvSpPr>
        <p:spPr>
          <a:xfrm>
            <a:off x="6264762" y="1543868"/>
            <a:ext cx="2559325" cy="1828800"/>
          </a:xfrm>
          <a:solidFill>
            <a:schemeClr val="bg1">
              <a:lumMod val="85000"/>
            </a:schemeClr>
          </a:solidFill>
        </p:spPr>
        <p:txBody>
          <a:bodyPr>
            <a:normAutofit/>
          </a:bodyPr>
          <a:lstStyle>
            <a:lvl1pPr marL="0" marR="0" indent="0" algn="l" defTabSz="457200" rtl="0" eaLnBrk="1" fontAlgn="auto" latinLnBrk="0" hangingPunct="1">
              <a:lnSpc>
                <a:spcPts val="2400"/>
              </a:lnSpc>
              <a:spcBef>
                <a:spcPts val="0"/>
              </a:spcBef>
              <a:spcAft>
                <a:spcPts val="0"/>
              </a:spcAft>
              <a:buClrTx/>
              <a:buSzTx/>
              <a:buFont typeface="Arial"/>
              <a:buNone/>
              <a:tabLst/>
              <a:defRPr sz="2400"/>
            </a:lvl1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Calibri Light" panose="020F0302020204030204"/>
                <a:ea typeface="Open Sans" charset="0"/>
                <a:cs typeface="Arial" panose="020B0604020202020204" pitchFamily="34" charset="0"/>
              </a:rPr>
              <a:t>high-res image, chart or graph</a:t>
            </a:r>
          </a:p>
        </p:txBody>
      </p:sp>
      <p:sp>
        <p:nvSpPr>
          <p:cNvPr id="47" name="Picture Placeholder 20">
            <a:extLst>
              <a:ext uri="{FF2B5EF4-FFF2-40B4-BE49-F238E27FC236}">
                <a16:creationId xmlns:a16="http://schemas.microsoft.com/office/drawing/2014/main" id="{F652AF48-9870-429F-89AA-E80EE6CCB039}"/>
              </a:ext>
            </a:extLst>
          </p:cNvPr>
          <p:cNvSpPr>
            <a:spLocks noGrp="1"/>
          </p:cNvSpPr>
          <p:nvPr>
            <p:ph type="pic" sz="quarter" idx="27" hasCustomPrompt="1"/>
          </p:nvPr>
        </p:nvSpPr>
        <p:spPr>
          <a:xfrm>
            <a:off x="9111969" y="1543868"/>
            <a:ext cx="2559325" cy="1828800"/>
          </a:xfrm>
          <a:solidFill>
            <a:schemeClr val="bg1">
              <a:lumMod val="85000"/>
            </a:schemeClr>
          </a:solidFill>
        </p:spPr>
        <p:txBody>
          <a:bodyPr>
            <a:normAutofit/>
          </a:bodyPr>
          <a:lstStyle>
            <a:lvl1pPr marL="0" marR="0" indent="0" algn="l" defTabSz="457200" rtl="0" eaLnBrk="1" fontAlgn="auto" latinLnBrk="0" hangingPunct="1">
              <a:lnSpc>
                <a:spcPts val="2400"/>
              </a:lnSpc>
              <a:spcBef>
                <a:spcPts val="0"/>
              </a:spcBef>
              <a:spcAft>
                <a:spcPts val="0"/>
              </a:spcAft>
              <a:buClrTx/>
              <a:buSzTx/>
              <a:buFont typeface="Arial"/>
              <a:buNone/>
              <a:tabLst/>
              <a:defRPr sz="2400"/>
            </a:lvl1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Calibri Light" panose="020F0302020204030204"/>
                <a:ea typeface="Open Sans" charset="0"/>
                <a:cs typeface="Arial" panose="020B0604020202020204" pitchFamily="34" charset="0"/>
              </a:rPr>
              <a:t>high-res image, chart or graph</a:t>
            </a:r>
          </a:p>
        </p:txBody>
      </p:sp>
      <p:sp>
        <p:nvSpPr>
          <p:cNvPr id="48" name="Text Placeholder 24">
            <a:extLst>
              <a:ext uri="{FF2B5EF4-FFF2-40B4-BE49-F238E27FC236}">
                <a16:creationId xmlns:a16="http://schemas.microsoft.com/office/drawing/2014/main" id="{1A7D02BE-474C-4993-81C1-9D441B7F030C}"/>
              </a:ext>
            </a:extLst>
          </p:cNvPr>
          <p:cNvSpPr>
            <a:spLocks noGrp="1"/>
          </p:cNvSpPr>
          <p:nvPr>
            <p:ph type="body" sz="quarter" idx="19"/>
          </p:nvPr>
        </p:nvSpPr>
        <p:spPr>
          <a:xfrm>
            <a:off x="536407" y="3783186"/>
            <a:ext cx="2567265" cy="2465958"/>
          </a:xfrm>
        </p:spPr>
        <p:txBody>
          <a:bodyPr>
            <a:noAutofit/>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Text Placeholder 24">
            <a:extLst>
              <a:ext uri="{FF2B5EF4-FFF2-40B4-BE49-F238E27FC236}">
                <a16:creationId xmlns:a16="http://schemas.microsoft.com/office/drawing/2014/main" id="{C872296C-1CEE-41E4-87D7-D381E6C8B56C}"/>
              </a:ext>
            </a:extLst>
          </p:cNvPr>
          <p:cNvSpPr>
            <a:spLocks noGrp="1"/>
          </p:cNvSpPr>
          <p:nvPr>
            <p:ph type="body" sz="quarter" idx="28"/>
          </p:nvPr>
        </p:nvSpPr>
        <p:spPr>
          <a:xfrm>
            <a:off x="3410711" y="3783186"/>
            <a:ext cx="2567265" cy="2465958"/>
          </a:xfrm>
        </p:spPr>
        <p:txBody>
          <a:bodyPr>
            <a:noAutofit/>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0" name="Text Placeholder 24">
            <a:extLst>
              <a:ext uri="{FF2B5EF4-FFF2-40B4-BE49-F238E27FC236}">
                <a16:creationId xmlns:a16="http://schemas.microsoft.com/office/drawing/2014/main" id="{377CECBD-0448-40CE-96DE-B433607E9D66}"/>
              </a:ext>
            </a:extLst>
          </p:cNvPr>
          <p:cNvSpPr>
            <a:spLocks noGrp="1"/>
          </p:cNvSpPr>
          <p:nvPr>
            <p:ph type="body" sz="quarter" idx="29"/>
          </p:nvPr>
        </p:nvSpPr>
        <p:spPr>
          <a:xfrm>
            <a:off x="6264762" y="3795893"/>
            <a:ext cx="2567265" cy="2465958"/>
          </a:xfrm>
        </p:spPr>
        <p:txBody>
          <a:bodyPr>
            <a:noAutofit/>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1" name="Text Placeholder 24">
            <a:extLst>
              <a:ext uri="{FF2B5EF4-FFF2-40B4-BE49-F238E27FC236}">
                <a16:creationId xmlns:a16="http://schemas.microsoft.com/office/drawing/2014/main" id="{3B424DB9-FC47-4A71-BED3-9198AB811E83}"/>
              </a:ext>
            </a:extLst>
          </p:cNvPr>
          <p:cNvSpPr>
            <a:spLocks noGrp="1"/>
          </p:cNvSpPr>
          <p:nvPr>
            <p:ph type="body" sz="quarter" idx="30"/>
          </p:nvPr>
        </p:nvSpPr>
        <p:spPr>
          <a:xfrm>
            <a:off x="9139066" y="3795893"/>
            <a:ext cx="2567265" cy="2465958"/>
          </a:xfrm>
        </p:spPr>
        <p:txBody>
          <a:bodyPr>
            <a:noAutofit/>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3192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act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555FFE8-53E0-4355-AD9A-5A5A2D4E00D7}"/>
              </a:ext>
            </a:extLst>
          </p:cNvPr>
          <p:cNvCxnSpPr/>
          <p:nvPr/>
        </p:nvCxnSpPr>
        <p:spPr>
          <a:xfrm>
            <a:off x="7294929"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F8E2526D-B7AD-4A47-A854-EA33B83B3555}"/>
              </a:ext>
            </a:extLst>
          </p:cNvPr>
          <p:cNvPicPr>
            <a:picLocks noChangeAspect="1"/>
          </p:cNvPicPr>
          <p:nvPr/>
        </p:nvPicPr>
        <p:blipFill>
          <a:blip r:embed="rId2"/>
          <a:stretch>
            <a:fillRect/>
          </a:stretch>
        </p:blipFill>
        <p:spPr>
          <a:xfrm>
            <a:off x="7829053" y="2884681"/>
            <a:ext cx="3350289" cy="1536666"/>
          </a:xfrm>
          <a:prstGeom prst="rect">
            <a:avLst/>
          </a:prstGeom>
        </p:spPr>
      </p:pic>
    </p:spTree>
    <p:extLst>
      <p:ext uri="{BB962C8B-B14F-4D97-AF65-F5344CB8AC3E}">
        <p14:creationId xmlns:p14="http://schemas.microsoft.com/office/powerpoint/2010/main" val="252819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7E75CF3-5350-4A15-9E04-58AF4FAD63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smtClean="0">
                <a:ln>
                  <a:noFill/>
                </a:ln>
                <a:solidFill>
                  <a:prstClr val="black"/>
                </a:solidFill>
                <a:effectLst/>
                <a:uLnTx/>
                <a:uFillTx/>
                <a:latin typeface="+mj-lt"/>
                <a:ea typeface="+mj-ea"/>
                <a:cs typeface="+mj-cs"/>
              </a:rPr>
              <a:t>Click to edit Master title style</a:t>
            </a:r>
            <a:endParaRPr lang="en-US" dirty="0"/>
          </a:p>
        </p:txBody>
      </p:sp>
      <p:sp>
        <p:nvSpPr>
          <p:cNvPr id="8" name="Date Placeholder 3">
            <a:extLst>
              <a:ext uri="{FF2B5EF4-FFF2-40B4-BE49-F238E27FC236}">
                <a16:creationId xmlns:a16="http://schemas.microsoft.com/office/drawing/2014/main" id="{7563009E-EA3D-4470-9D0E-CAD537C74B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1" i="0">
                <a:solidFill>
                  <a:srgbClr val="588AB6"/>
                </a:solidFill>
                <a:latin typeface="+mn-lt"/>
                <a:ea typeface="Arial" panose="020B0604020202020204" pitchFamily="34" charset="0"/>
                <a:cs typeface="Arial" panose="020B0604020202020204" pitchFamily="34" charset="0"/>
              </a:defRPr>
            </a:lvl1pPr>
          </a:lstStyle>
          <a:p>
            <a:fld id="{FE4A2539-91EC-4BEC-B661-34B2032C655E}" type="datetime1">
              <a:rPr lang="en-US" smtClean="0"/>
              <a:pPr/>
              <a:t>6/23/2023</a:t>
            </a:fld>
            <a:endParaRPr lang="en-US" dirty="0"/>
          </a:p>
        </p:txBody>
      </p:sp>
      <p:sp>
        <p:nvSpPr>
          <p:cNvPr id="9" name="Slide Number Placeholder 4">
            <a:extLst>
              <a:ext uri="{FF2B5EF4-FFF2-40B4-BE49-F238E27FC236}">
                <a16:creationId xmlns:a16="http://schemas.microsoft.com/office/drawing/2014/main" id="{4F2F9AD8-DC5A-47D2-8188-C3E8DFF37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300" b="1" i="0">
                <a:solidFill>
                  <a:srgbClr val="588AB6"/>
                </a:solidFill>
                <a:latin typeface="+mn-lt"/>
                <a:ea typeface="Arial" panose="020B0604020202020204" pitchFamily="34" charset="0"/>
                <a:cs typeface="Arial" panose="020B0604020202020204" pitchFamily="34" charset="0"/>
              </a:defRPr>
            </a:lvl1pPr>
          </a:lstStyle>
          <a:p>
            <a:fld id="{D74EEBE0-90DA-9449-945D-BE812F6254A8}" type="slidenum">
              <a:rPr lang="en-US" smtClean="0"/>
              <a:pPr/>
              <a:t>‹#›</a:t>
            </a:fld>
            <a:endParaRPr lang="en-US" dirty="0"/>
          </a:p>
        </p:txBody>
      </p:sp>
      <p:sp>
        <p:nvSpPr>
          <p:cNvPr id="10" name="Text Placeholder 5">
            <a:extLst>
              <a:ext uri="{FF2B5EF4-FFF2-40B4-BE49-F238E27FC236}">
                <a16:creationId xmlns:a16="http://schemas.microsoft.com/office/drawing/2014/main" id="{F51EEB4A-5A5F-49BC-93DD-3191CFCD27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254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3" r:id="rId6"/>
    <p:sldLayoutId id="2147483658" r:id="rId7"/>
    <p:sldLayoutId id="2147483661" r:id="rId8"/>
    <p:sldLayoutId id="2147483662" r:id="rId9"/>
    <p:sldLayoutId id="2147483659" r:id="rId10"/>
    <p:sldLayoutId id="2147483660" r:id="rId11"/>
    <p:sldLayoutId id="2147483663" r:id="rId12"/>
    <p:sldLayoutId id="2147483664" r:id="rId13"/>
    <p:sldLayoutId id="2147483665" r:id="rId14"/>
    <p:sldLayoutId id="214748366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2400" y="3938985"/>
            <a:ext cx="7053943" cy="1740423"/>
          </a:xfrm>
        </p:spPr>
        <p:txBody>
          <a:bodyPr>
            <a:normAutofit fontScale="90000"/>
          </a:bodyPr>
          <a:lstStyle/>
          <a:p>
            <a:r>
              <a:rPr lang="en-US" dirty="0"/>
              <a:t>The Title IX Regulations on Sexual Harassment and the Medical Center</a:t>
            </a:r>
            <a:br>
              <a:rPr lang="en-US" dirty="0"/>
            </a:br>
            <a:r>
              <a:rPr lang="en-US" sz="3100" dirty="0"/>
              <a:t>University of Toledo Medical Center </a:t>
            </a:r>
            <a:br>
              <a:rPr lang="en-US" sz="3100" dirty="0"/>
            </a:br>
            <a:r>
              <a:rPr lang="en-US" sz="3100" dirty="0"/>
              <a:t>June 23, 2023</a:t>
            </a:r>
            <a:r>
              <a:rPr lang="en-US" dirty="0"/>
              <a:t/>
            </a:r>
            <a:br>
              <a:rPr lang="en-US" dirty="0"/>
            </a:br>
            <a:endParaRPr lang="en-US" dirty="0"/>
          </a:p>
        </p:txBody>
      </p:sp>
      <p:pic>
        <p:nvPicPr>
          <p:cNvPr id="8" name="Picture Placeholder 8" descr="This photograph shows a doctor in profile from the side, holding an outstretched hand.  The hand contains an open book, and above the book are the scales of justice." title="The Tiltle IX Regulations on Sexual Harassment and the Medical Center"/>
          <p:cNvPicPr>
            <a:picLocks noGrp="1" noChangeAspect="1"/>
          </p:cNvPicPr>
          <p:nvPr>
            <p:ph type="pic" sz="quarter" idx="21"/>
          </p:nvPr>
        </p:nvPicPr>
        <p:blipFill>
          <a:blip r:embed="rId2" cstate="print">
            <a:extLst>
              <a:ext uri="{28A0092B-C50C-407E-A947-70E740481C1C}">
                <a14:useLocalDpi xmlns:a14="http://schemas.microsoft.com/office/drawing/2010/main" val="0"/>
              </a:ext>
            </a:extLst>
          </a:blip>
          <a:srcRect t="25389" b="25389"/>
          <a:stretch>
            <a:fillRect/>
          </a:stretch>
        </p:blipFill>
        <p:spPr>
          <a:xfrm>
            <a:off x="0" y="-89"/>
            <a:ext cx="12192000" cy="3120793"/>
          </a:xfrm>
        </p:spPr>
      </p:pic>
    </p:spTree>
    <p:extLst>
      <p:ext uri="{BB962C8B-B14F-4D97-AF65-F5344CB8AC3E}">
        <p14:creationId xmlns:p14="http://schemas.microsoft.com/office/powerpoint/2010/main" val="277719106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en-US" dirty="0"/>
              <a:t>Title IX </a:t>
            </a:r>
          </a:p>
        </p:txBody>
      </p:sp>
      <p:sp>
        <p:nvSpPr>
          <p:cNvPr id="6" name="Text Placeholder 5"/>
          <p:cNvSpPr>
            <a:spLocks noGrp="1"/>
          </p:cNvSpPr>
          <p:nvPr>
            <p:ph type="body" sz="quarter" idx="19"/>
          </p:nvPr>
        </p:nvSpPr>
        <p:spPr/>
        <p:txBody>
          <a:bodyPr/>
          <a:lstStyle/>
          <a:p>
            <a:pPr marL="0" indent="0">
              <a:buNone/>
            </a:pPr>
            <a:r>
              <a:rPr lang="en-US" sz="3200" b="1" u="sng" dirty="0" smtClean="0"/>
              <a:t>What </a:t>
            </a:r>
            <a:r>
              <a:rPr lang="en-US" sz="3200" b="1" u="sng" dirty="0"/>
              <a:t>is Title </a:t>
            </a:r>
            <a:r>
              <a:rPr lang="en-US" sz="3200" b="1" u="sng" dirty="0" smtClean="0"/>
              <a:t>IX? </a:t>
            </a:r>
            <a:endParaRPr lang="en-US" sz="3200" b="1" u="sng" dirty="0"/>
          </a:p>
          <a:p>
            <a:pPr marL="0" indent="0">
              <a:buNone/>
            </a:pPr>
            <a:r>
              <a:rPr lang="en-US" sz="3200" b="1" dirty="0"/>
              <a:t>Title IX provides:</a:t>
            </a:r>
          </a:p>
          <a:p>
            <a:pPr marL="0" indent="0">
              <a:buNone/>
            </a:pPr>
            <a:r>
              <a:rPr lang="en-US" dirty="0"/>
              <a:t>“no person in the United States shall, on the basis of sex, be excluded from participating in, be denied the benefits of, or be subjected to discrimination under </a:t>
            </a:r>
            <a:r>
              <a:rPr lang="en-US" b="1" i="1" dirty="0"/>
              <a:t>any educational program or activity receiving federal financial assistance</a:t>
            </a:r>
            <a:r>
              <a:rPr lang="en-US" dirty="0"/>
              <a:t>.” </a:t>
            </a:r>
          </a:p>
          <a:p>
            <a:pPr marL="0" indent="0">
              <a:buNone/>
            </a:pPr>
            <a:r>
              <a:rPr lang="en-US" dirty="0"/>
              <a:t>20 U.S.C. §1681(a) (emphasis added). </a:t>
            </a:r>
          </a:p>
          <a:p>
            <a:endParaRPr lang="en-US" dirty="0"/>
          </a:p>
        </p:txBody>
      </p:sp>
    </p:spTree>
    <p:extLst>
      <p:ext uri="{BB962C8B-B14F-4D97-AF65-F5344CB8AC3E}">
        <p14:creationId xmlns:p14="http://schemas.microsoft.com/office/powerpoint/2010/main" val="1143384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555625" y="465981"/>
            <a:ext cx="8439150" cy="595451"/>
          </a:xfrm>
        </p:spPr>
        <p:txBody>
          <a:bodyPr/>
          <a:lstStyle/>
          <a:p>
            <a:r>
              <a:rPr lang="en-US" dirty="0" smtClean="0"/>
              <a:t>Federal cases clarify Title IX and medical centers</a:t>
            </a:r>
            <a:endParaRPr lang="en-US" dirty="0"/>
          </a:p>
        </p:txBody>
      </p:sp>
      <p:sp>
        <p:nvSpPr>
          <p:cNvPr id="6" name="Text Placeholder 5"/>
          <p:cNvSpPr>
            <a:spLocks noGrp="1"/>
          </p:cNvSpPr>
          <p:nvPr>
            <p:ph type="body" sz="quarter" idx="19"/>
          </p:nvPr>
        </p:nvSpPr>
        <p:spPr/>
        <p:txBody>
          <a:bodyPr>
            <a:normAutofit fontScale="92500"/>
          </a:bodyPr>
          <a:lstStyle/>
          <a:p>
            <a:pPr marL="0" lvl="0" indent="0">
              <a:buNone/>
            </a:pPr>
            <a:r>
              <a:rPr lang="en-US" sz="2600" i="1" dirty="0">
                <a:solidFill>
                  <a:prstClr val="black"/>
                </a:solidFill>
                <a:latin typeface="Calibri" panose="020F0502020204030204"/>
              </a:rPr>
              <a:t>Doe v. Mercy Catholic Medical Center, </a:t>
            </a:r>
            <a:r>
              <a:rPr lang="en-US" sz="2600" dirty="0">
                <a:solidFill>
                  <a:prstClr val="black"/>
                </a:solidFill>
                <a:latin typeface="Calibri" panose="020F0502020204030204"/>
              </a:rPr>
              <a:t>850 F.3d 545 (3d Cir. 2017).</a:t>
            </a:r>
          </a:p>
          <a:p>
            <a:pPr marL="0" lvl="0" indent="0">
              <a:buNone/>
            </a:pPr>
            <a:endParaRPr lang="en-US" sz="2600" dirty="0">
              <a:solidFill>
                <a:prstClr val="black"/>
              </a:solidFill>
              <a:latin typeface="Calibri" panose="020F0502020204030204"/>
            </a:endParaRPr>
          </a:p>
          <a:p>
            <a:pPr marL="0" lvl="0" indent="0">
              <a:buNone/>
            </a:pPr>
            <a:r>
              <a:rPr lang="en-US" sz="2600" b="1" u="sng" dirty="0">
                <a:solidFill>
                  <a:prstClr val="black"/>
                </a:solidFill>
                <a:latin typeface="Calibri" panose="020F0502020204030204"/>
              </a:rPr>
              <a:t>Facts:</a:t>
            </a:r>
            <a:r>
              <a:rPr lang="en-US" sz="2600" dirty="0">
                <a:solidFill>
                  <a:prstClr val="black"/>
                </a:solidFill>
                <a:latin typeface="Calibri" panose="020F0502020204030204"/>
              </a:rPr>
              <a:t> Doe, a former radiology resident, alleged that the director of her program repeatedly sexually harassed her and retaliated against her for complaining about his behavior. Doe alleged that she was terminated from her program in retaliation for bringing a complaint against her supervisor. She brought claims under Title VII and Title IX seeking damages against Mercy Catholic Medical Center (“Mercy”).  </a:t>
            </a:r>
          </a:p>
          <a:p>
            <a:pPr marL="0" lvl="0" indent="0">
              <a:buNone/>
            </a:pPr>
            <a:r>
              <a:rPr lang="en-US" sz="2600" b="1" u="sng" dirty="0">
                <a:solidFill>
                  <a:prstClr val="black"/>
                </a:solidFill>
                <a:latin typeface="Calibri" panose="020F0502020204030204"/>
              </a:rPr>
              <a:t>Procedure and Appeal to Third Circuit:</a:t>
            </a:r>
            <a:r>
              <a:rPr lang="en-US" sz="2600" dirty="0">
                <a:solidFill>
                  <a:prstClr val="black"/>
                </a:solidFill>
                <a:latin typeface="Calibri" panose="020F0502020204030204"/>
              </a:rPr>
              <a:t> Her Title IX claim was dismissed by the district court who determined that Mercy’s program was not covered by Title IX’s scope as Mercy was not an educational institution.  The Third Circuit reversed.  In finding that Title IX could apply to Mercy, the court first analyzed whether Mercy’s residency program could constitute an “educational program or activity” under Title IX. </a:t>
            </a:r>
          </a:p>
          <a:p>
            <a:endParaRPr lang="en-US" dirty="0"/>
          </a:p>
        </p:txBody>
      </p:sp>
    </p:spTree>
    <p:extLst>
      <p:ext uri="{BB962C8B-B14F-4D97-AF65-F5344CB8AC3E}">
        <p14:creationId xmlns:p14="http://schemas.microsoft.com/office/powerpoint/2010/main" val="392637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555625" y="465981"/>
            <a:ext cx="8439150" cy="595451"/>
          </a:xfrm>
        </p:spPr>
        <p:txBody>
          <a:bodyPr/>
          <a:lstStyle/>
          <a:p>
            <a:r>
              <a:rPr lang="en-US" dirty="0" smtClean="0"/>
              <a:t>Four-Factor Test</a:t>
            </a:r>
            <a:endParaRPr lang="en-US" dirty="0"/>
          </a:p>
        </p:txBody>
      </p:sp>
      <p:sp>
        <p:nvSpPr>
          <p:cNvPr id="6" name="Text Placeholder 5"/>
          <p:cNvSpPr>
            <a:spLocks noGrp="1"/>
          </p:cNvSpPr>
          <p:nvPr>
            <p:ph type="body" sz="quarter" idx="19"/>
          </p:nvPr>
        </p:nvSpPr>
        <p:spPr/>
        <p:txBody>
          <a:bodyPr>
            <a:normAutofit lnSpcReduction="10000"/>
          </a:bodyPr>
          <a:lstStyle/>
          <a:p>
            <a:pPr marL="0" lvl="0" indent="0">
              <a:buNone/>
            </a:pPr>
            <a:r>
              <a:rPr lang="en-US" b="1" dirty="0">
                <a:solidFill>
                  <a:prstClr val="black"/>
                </a:solidFill>
                <a:latin typeface="Calibri" panose="020F0502020204030204"/>
              </a:rPr>
              <a:t>Third Circuit, applying the CRRA, extended the reach of Title IX to Mercy’s medical residency program.</a:t>
            </a:r>
          </a:p>
          <a:p>
            <a:pPr lvl="0"/>
            <a:r>
              <a:rPr lang="en-US" sz="3200" b="1" dirty="0">
                <a:solidFill>
                  <a:prstClr val="black"/>
                </a:solidFill>
                <a:latin typeface="Calibri" panose="020F0502020204030204"/>
              </a:rPr>
              <a:t>“Four Feature Test” – Is this an educational program?</a:t>
            </a:r>
          </a:p>
          <a:p>
            <a:pPr lvl="1"/>
            <a:r>
              <a:rPr lang="en-US" dirty="0">
                <a:solidFill>
                  <a:prstClr val="black"/>
                </a:solidFill>
                <a:latin typeface="Calibri" panose="020F0502020204030204"/>
              </a:rPr>
              <a:t>(A) program is incrementally structured through a particular course of study or training, whether full- or part-time; </a:t>
            </a:r>
          </a:p>
          <a:p>
            <a:pPr lvl="1"/>
            <a:r>
              <a:rPr lang="en-US" dirty="0">
                <a:solidFill>
                  <a:prstClr val="black"/>
                </a:solidFill>
                <a:latin typeface="Calibri" panose="020F0502020204030204"/>
              </a:rPr>
              <a:t>(B) program allows participants to earn a degree or diploma, qualify for a certification or certification examination, or pursue a specific occupation or trade beyond mere on-the-job training; </a:t>
            </a:r>
          </a:p>
          <a:p>
            <a:pPr lvl="1"/>
            <a:r>
              <a:rPr lang="en-US" dirty="0">
                <a:solidFill>
                  <a:prstClr val="black"/>
                </a:solidFill>
                <a:latin typeface="Calibri" panose="020F0502020204030204"/>
              </a:rPr>
              <a:t>(C) program provides instructors, examinations, and evaluation process or grades, or accepts tuition; or </a:t>
            </a:r>
          </a:p>
          <a:p>
            <a:pPr lvl="1"/>
            <a:r>
              <a:rPr lang="en-US" dirty="0">
                <a:solidFill>
                  <a:prstClr val="black"/>
                </a:solidFill>
                <a:latin typeface="Calibri" panose="020F0502020204030204"/>
              </a:rPr>
              <a:t>(D) the entities offering, accrediting, or otherwise regulating a program hold it out as educational in nature</a:t>
            </a:r>
            <a:endParaRPr lang="en-US" sz="2800" b="1" dirty="0">
              <a:solidFill>
                <a:prstClr val="black"/>
              </a:solidFill>
              <a:latin typeface="Calibri" panose="020F0502020204030204"/>
            </a:endParaRPr>
          </a:p>
          <a:p>
            <a:endParaRPr lang="en-US" dirty="0"/>
          </a:p>
        </p:txBody>
      </p:sp>
    </p:spTree>
    <p:extLst>
      <p:ext uri="{BB962C8B-B14F-4D97-AF65-F5344CB8AC3E}">
        <p14:creationId xmlns:p14="http://schemas.microsoft.com/office/powerpoint/2010/main" val="961907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smtClean="0"/>
              <a:t>2020 Regulations also clarify coverage</a:t>
            </a:r>
            <a:endParaRPr lang="en-US" dirty="0"/>
          </a:p>
        </p:txBody>
      </p:sp>
      <p:sp>
        <p:nvSpPr>
          <p:cNvPr id="3" name="Text Placeholder 2"/>
          <p:cNvSpPr>
            <a:spLocks noGrp="1"/>
          </p:cNvSpPr>
          <p:nvPr>
            <p:ph type="body" sz="quarter" idx="19"/>
          </p:nvPr>
        </p:nvSpPr>
        <p:spPr/>
        <p:txBody>
          <a:bodyPr>
            <a:normAutofit fontScale="92500" lnSpcReduction="10000"/>
          </a:bodyPr>
          <a:lstStyle/>
          <a:p>
            <a:pPr marL="0" lvl="0" indent="0">
              <a:buNone/>
            </a:pPr>
            <a:r>
              <a:rPr lang="en-US" sz="2600" b="1" dirty="0">
                <a:solidFill>
                  <a:prstClr val="black"/>
                </a:solidFill>
                <a:latin typeface="Calibri" panose="020F0502020204030204"/>
              </a:rPr>
              <a:t>The Title IX Regulations define a “program or activity” as all of the operations of:</a:t>
            </a:r>
          </a:p>
          <a:p>
            <a:pPr lvl="0"/>
            <a:r>
              <a:rPr lang="en-US" sz="2600" dirty="0">
                <a:solidFill>
                  <a:prstClr val="black"/>
                </a:solidFill>
                <a:latin typeface="Calibri" panose="020F0502020204030204"/>
              </a:rPr>
              <a:t>A college, university, or other postsecondary institution, or a public system of higher education; or</a:t>
            </a:r>
          </a:p>
          <a:p>
            <a:pPr lvl="0"/>
            <a:r>
              <a:rPr lang="en-US" sz="2600" dirty="0">
                <a:solidFill>
                  <a:prstClr val="black"/>
                </a:solidFill>
                <a:latin typeface="Calibri" panose="020F0502020204030204"/>
              </a:rPr>
              <a:t>An entire corporation, partnership, other private organization, or an entire sole proprietorship—</a:t>
            </a:r>
          </a:p>
          <a:p>
            <a:pPr marL="0" lvl="0" indent="0">
              <a:buNone/>
            </a:pPr>
            <a:r>
              <a:rPr lang="en-US" sz="2600" dirty="0">
                <a:solidFill>
                  <a:prstClr val="black"/>
                </a:solidFill>
                <a:latin typeface="Calibri" panose="020F0502020204030204"/>
              </a:rPr>
              <a:t>	(A) If assistance is extended to such corporation, partnership, private organization, or sole proprietorship as a whole; or</a:t>
            </a:r>
          </a:p>
          <a:p>
            <a:pPr marL="0" lvl="0" indent="0">
              <a:buNone/>
            </a:pPr>
            <a:r>
              <a:rPr lang="en-US" sz="2600" dirty="0">
                <a:solidFill>
                  <a:prstClr val="black"/>
                </a:solidFill>
                <a:latin typeface="Calibri" panose="020F0502020204030204"/>
              </a:rPr>
              <a:t>	(B) Which is principally engaged in the business of providing education, health care, housing, social services, or parks and recreation; or [* * *]</a:t>
            </a:r>
          </a:p>
          <a:p>
            <a:pPr marL="0" lvl="0" indent="0">
              <a:buNone/>
            </a:pPr>
            <a:r>
              <a:rPr lang="en-US" sz="2600" b="1" i="1" dirty="0">
                <a:solidFill>
                  <a:prstClr val="black"/>
                </a:solidFill>
                <a:latin typeface="Calibri" panose="020F0502020204030204"/>
              </a:rPr>
              <a:t>“[The Title IX Regulations] </a:t>
            </a:r>
            <a:r>
              <a:rPr lang="en-US" sz="2600" b="1" i="1" dirty="0" err="1">
                <a:solidFill>
                  <a:prstClr val="black"/>
                </a:solidFill>
                <a:latin typeface="Calibri" panose="020F0502020204030204"/>
              </a:rPr>
              <a:t>appl</a:t>
            </a:r>
            <a:r>
              <a:rPr lang="en-US" sz="2600" b="1" i="1" dirty="0">
                <a:solidFill>
                  <a:prstClr val="black"/>
                </a:solidFill>
                <a:latin typeface="Calibri" panose="020F0502020204030204"/>
              </a:rPr>
              <a:t>[y] to every recipient and to the education program or activity operated by such recipient which receives Federal financial assistance.” 34 C.F.R. § 106.11</a:t>
            </a:r>
          </a:p>
          <a:p>
            <a:pPr marL="800100" lvl="1" indent="-342900"/>
            <a:endParaRPr lang="en-US" i="1" dirty="0"/>
          </a:p>
          <a:p>
            <a:endParaRPr lang="en-US" dirty="0"/>
          </a:p>
        </p:txBody>
      </p:sp>
    </p:spTree>
    <p:extLst>
      <p:ext uri="{BB962C8B-B14F-4D97-AF65-F5344CB8AC3E}">
        <p14:creationId xmlns:p14="http://schemas.microsoft.com/office/powerpoint/2010/main" val="613709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Why Would Title IX Apply?</a:t>
            </a:r>
          </a:p>
        </p:txBody>
      </p:sp>
      <p:sp>
        <p:nvSpPr>
          <p:cNvPr id="3" name="Text Placeholder 2"/>
          <p:cNvSpPr>
            <a:spLocks noGrp="1"/>
          </p:cNvSpPr>
          <p:nvPr>
            <p:ph type="body" sz="quarter" idx="19"/>
          </p:nvPr>
        </p:nvSpPr>
        <p:spPr/>
        <p:txBody>
          <a:bodyPr>
            <a:normAutofit/>
          </a:bodyPr>
          <a:lstStyle/>
          <a:p>
            <a:pPr marL="800100" lvl="1" indent="-342900"/>
            <a:endParaRPr lang="en-US" i="1" dirty="0"/>
          </a:p>
          <a:p>
            <a:r>
              <a:rPr lang="en-US" dirty="0"/>
              <a:t>Does your hospital provide clinical experience for students and/or residents?</a:t>
            </a:r>
          </a:p>
          <a:p>
            <a:r>
              <a:rPr lang="en-US" dirty="0"/>
              <a:t>Does your hospital provide medical/healthcare/wellness services to schools, colleges/universities or other educational programs?</a:t>
            </a:r>
          </a:p>
          <a:p>
            <a:r>
              <a:rPr lang="en-US" dirty="0"/>
              <a:t>Does your hospital participate in research activities that are federally funded?</a:t>
            </a:r>
          </a:p>
          <a:p>
            <a:r>
              <a:rPr lang="en-US" dirty="0"/>
              <a:t>Does your hospital receive federal grants or other federal sources of funds?</a:t>
            </a:r>
          </a:p>
          <a:p>
            <a:endParaRPr lang="en-US" dirty="0"/>
          </a:p>
        </p:txBody>
      </p:sp>
    </p:spTree>
    <p:extLst>
      <p:ext uri="{BB962C8B-B14F-4D97-AF65-F5344CB8AC3E}">
        <p14:creationId xmlns:p14="http://schemas.microsoft.com/office/powerpoint/2010/main" val="3058950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title="Text of slide"/>
          <p:cNvSpPr>
            <a:spLocks noGrp="1"/>
          </p:cNvSpPr>
          <p:nvPr>
            <p:ph type="body" sz="quarter" idx="19"/>
          </p:nvPr>
        </p:nvSpPr>
        <p:spPr/>
        <p:txBody>
          <a:bodyPr>
            <a:normAutofit/>
          </a:bodyPr>
          <a:lstStyle/>
          <a:p>
            <a:pPr marL="342900" indent="-342900"/>
            <a:endParaRPr lang="en-US" sz="2400" dirty="0" smtClean="0"/>
          </a:p>
          <a:p>
            <a:pPr marL="342900" indent="-342900"/>
            <a:endParaRPr lang="en-US" dirty="0"/>
          </a:p>
          <a:p>
            <a:endParaRPr lang="en-US" dirty="0"/>
          </a:p>
        </p:txBody>
      </p:sp>
      <p:sp>
        <p:nvSpPr>
          <p:cNvPr id="4" name="Rectangle 3" descr="Reads:&#10;If you have a multi-campus system with a parent-subsidiary relationship between the campuses (each as individual corporations) does the Title IX requirements attach to only the corporation (subsidiary campus) that receives federal assistance or aid?&#10;&#10;Do you have medical affiliation agreements (shared staff, faculty appointments)? Clinical programs with local colleges and universities?&#10;" title="Text of slide"/>
          <p:cNvSpPr/>
          <p:nvPr/>
        </p:nvSpPr>
        <p:spPr>
          <a:xfrm>
            <a:off x="555625" y="1496290"/>
            <a:ext cx="11032317" cy="5078313"/>
          </a:xfrm>
          <a:prstGeom prst="rect">
            <a:avLst/>
          </a:prstGeom>
        </p:spPr>
        <p:txBody>
          <a:bodyPr wrap="square">
            <a:spAutoFit/>
          </a:bodyPr>
          <a:lstStyle/>
          <a:p>
            <a:pPr marL="285750" indent="-285750">
              <a:buFont typeface="Arial" panose="020B0604020202020204" pitchFamily="34" charset="0"/>
              <a:buChar char="•"/>
            </a:pPr>
            <a:r>
              <a:rPr lang="en-US" sz="3600" dirty="0"/>
              <a:t>If you have a multi-campus system with a parent-subsidiary relationship between the campuses (each as individual corporations) does the Title IX requirements attach to only the corporation (subsidiary campus) that receives federal assistance or aid</a:t>
            </a:r>
            <a:r>
              <a:rPr lang="en-US" sz="3600" dirty="0" smtClean="0"/>
              <a:t>?</a:t>
            </a:r>
          </a:p>
          <a:p>
            <a:endParaRPr lang="en-US" sz="3600" dirty="0"/>
          </a:p>
          <a:p>
            <a:pPr marL="285750" indent="-285750">
              <a:buFont typeface="Arial" panose="020B0604020202020204" pitchFamily="34" charset="0"/>
              <a:buChar char="•"/>
            </a:pPr>
            <a:r>
              <a:rPr lang="en-US" sz="3600" dirty="0"/>
              <a:t>Do you have medical affiliation agreements (shared staff, faculty appointments)? Clinical programs with local colleges and universities?</a:t>
            </a:r>
          </a:p>
        </p:txBody>
      </p:sp>
      <p:sp>
        <p:nvSpPr>
          <p:cNvPr id="2" name="Text Placeholder 1"/>
          <p:cNvSpPr>
            <a:spLocks noGrp="1"/>
          </p:cNvSpPr>
          <p:nvPr>
            <p:ph type="body" sz="quarter" idx="18"/>
          </p:nvPr>
        </p:nvSpPr>
        <p:spPr>
          <a:xfrm>
            <a:off x="555625" y="380256"/>
            <a:ext cx="8439150" cy="595451"/>
          </a:xfrm>
        </p:spPr>
        <p:txBody>
          <a:bodyPr/>
          <a:lstStyle/>
          <a:p>
            <a:r>
              <a:rPr lang="en-US" dirty="0" smtClean="0"/>
              <a:t>Other Corporate Considerations</a:t>
            </a:r>
            <a:endParaRPr lang="en-US" dirty="0"/>
          </a:p>
        </p:txBody>
      </p:sp>
    </p:spTree>
    <p:extLst>
      <p:ext uri="{BB962C8B-B14F-4D97-AF65-F5344CB8AC3E}">
        <p14:creationId xmlns:p14="http://schemas.microsoft.com/office/powerpoint/2010/main" val="1809715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hotograph of a large white book, whose spine reads &quot;Regulations&quot;"/>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25391" b="25391"/>
          <a:stretch>
            <a:fillRect/>
          </a:stretch>
        </p:blipFill>
        <p:spPr/>
      </p:pic>
      <p:sp>
        <p:nvSpPr>
          <p:cNvPr id="3" name="Title 2"/>
          <p:cNvSpPr>
            <a:spLocks noGrp="1"/>
          </p:cNvSpPr>
          <p:nvPr>
            <p:ph type="title"/>
          </p:nvPr>
        </p:nvSpPr>
        <p:spPr/>
        <p:txBody>
          <a:bodyPr/>
          <a:lstStyle/>
          <a:p>
            <a:r>
              <a:rPr lang="en-US" dirty="0" smtClean="0">
                <a:solidFill>
                  <a:schemeClr val="accent1"/>
                </a:solidFill>
              </a:rPr>
              <a:t>Title IX Regulations and UT’s TIX Policy</a:t>
            </a:r>
            <a:endParaRPr lang="en-US" dirty="0">
              <a:solidFill>
                <a:schemeClr val="accent1"/>
              </a:solidFill>
            </a:endParaRPr>
          </a:p>
        </p:txBody>
      </p:sp>
      <p:sp>
        <p:nvSpPr>
          <p:cNvPr id="4" name="Text Placeholder 3"/>
          <p:cNvSpPr>
            <a:spLocks noGrp="1"/>
          </p:cNvSpPr>
          <p:nvPr>
            <p:ph type="body" sz="quarter" idx="32"/>
          </p:nvPr>
        </p:nvSpPr>
        <p:spPr/>
        <p:txBody>
          <a:bodyPr/>
          <a:lstStyle/>
          <a:p>
            <a:r>
              <a:rPr lang="en-US" b="1" i="1" dirty="0" smtClean="0"/>
              <a:t>What do they require?</a:t>
            </a:r>
            <a:endParaRPr lang="en-US" i="1" dirty="0"/>
          </a:p>
        </p:txBody>
      </p:sp>
    </p:spTree>
    <p:extLst>
      <p:ext uri="{BB962C8B-B14F-4D97-AF65-F5344CB8AC3E}">
        <p14:creationId xmlns:p14="http://schemas.microsoft.com/office/powerpoint/2010/main" val="1440625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smtClean="0"/>
              <a:t>Some Terminology</a:t>
            </a:r>
            <a:endParaRPr lang="en-US" dirty="0"/>
          </a:p>
        </p:txBody>
      </p:sp>
      <p:sp>
        <p:nvSpPr>
          <p:cNvPr id="3" name="Text Placeholder 2"/>
          <p:cNvSpPr>
            <a:spLocks noGrp="1"/>
          </p:cNvSpPr>
          <p:nvPr>
            <p:ph type="body" sz="quarter" idx="19"/>
          </p:nvPr>
        </p:nvSpPr>
        <p:spPr/>
        <p:txBody>
          <a:bodyPr>
            <a:normAutofit fontScale="92500" lnSpcReduction="10000"/>
          </a:bodyPr>
          <a:lstStyle/>
          <a:p>
            <a:pPr marL="457200" indent="-457200"/>
            <a:r>
              <a:rPr lang="en-US" dirty="0"/>
              <a:t>Complainant – </a:t>
            </a:r>
            <a:r>
              <a:rPr lang="en-US" dirty="0" smtClean="0"/>
              <a:t>An individual who is alleged to be the victim of sex discrimination, sexual harassment, and/or retaliation.</a:t>
            </a:r>
            <a:endParaRPr lang="en-US" dirty="0"/>
          </a:p>
          <a:p>
            <a:pPr marL="457200" indent="-457200"/>
            <a:r>
              <a:rPr lang="en-US" dirty="0"/>
              <a:t>Respondent – </a:t>
            </a:r>
            <a:r>
              <a:rPr lang="en-US" dirty="0" smtClean="0"/>
              <a:t>An individual who has been reported to have engaged in conduct that could constitute sex discrimination, sexual harassment, and/or retaliation under the policy.</a:t>
            </a:r>
            <a:endParaRPr lang="en-US" dirty="0"/>
          </a:p>
          <a:p>
            <a:pPr marL="457200" indent="-457200"/>
            <a:r>
              <a:rPr lang="en-US" dirty="0" smtClean="0"/>
              <a:t>Formal </a:t>
            </a:r>
            <a:r>
              <a:rPr lang="en-US" dirty="0"/>
              <a:t>Complaint – </a:t>
            </a:r>
            <a:r>
              <a:rPr lang="en-US" dirty="0" smtClean="0"/>
              <a:t>A document submitted or signed by the Complainant or signed by the Title IX Coordinator alleging a Title IX policy violation by a Respondent and requesting that the University investigate the allegation(s).</a:t>
            </a:r>
          </a:p>
          <a:p>
            <a:pPr marL="457200" indent="-457200"/>
            <a:r>
              <a:rPr lang="en-US" dirty="0" smtClean="0"/>
              <a:t>Mandatory Reporter – All University employees.</a:t>
            </a:r>
            <a:endParaRPr lang="en-US" dirty="0"/>
          </a:p>
          <a:p>
            <a:endParaRPr lang="en-US" dirty="0"/>
          </a:p>
          <a:p>
            <a:pPr marL="0" indent="0">
              <a:buNone/>
            </a:pPr>
            <a:r>
              <a:rPr lang="en-US" dirty="0" smtClean="0"/>
              <a:t>3364-50-01 The University of Toledo Title IX Policy (E)</a:t>
            </a:r>
            <a:endParaRPr lang="en-US" dirty="0"/>
          </a:p>
        </p:txBody>
      </p:sp>
    </p:spTree>
    <p:extLst>
      <p:ext uri="{BB962C8B-B14F-4D97-AF65-F5344CB8AC3E}">
        <p14:creationId xmlns:p14="http://schemas.microsoft.com/office/powerpoint/2010/main" val="4120311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smtClean="0"/>
              <a:t>The Basic Concepts</a:t>
            </a:r>
            <a:endParaRPr lang="en-US" dirty="0"/>
          </a:p>
        </p:txBody>
      </p:sp>
      <p:sp>
        <p:nvSpPr>
          <p:cNvPr id="3" name="Text Placeholder 2"/>
          <p:cNvSpPr>
            <a:spLocks noGrp="1"/>
          </p:cNvSpPr>
          <p:nvPr>
            <p:ph type="body" sz="quarter" idx="19"/>
          </p:nvPr>
        </p:nvSpPr>
        <p:spPr/>
        <p:txBody>
          <a:bodyPr/>
          <a:lstStyle/>
          <a:p>
            <a:pPr marL="457200" indent="-457200"/>
            <a:r>
              <a:rPr lang="en-US" dirty="0" smtClean="0"/>
              <a:t>The University of Toledo (“UT”) must assess all reports that come in and, if there is a formal complaint (defined on the previous slide), UT must investigate and proceed through the formal complaint process (next slide).</a:t>
            </a:r>
          </a:p>
          <a:p>
            <a:pPr marL="457200" indent="-457200"/>
            <a:r>
              <a:rPr lang="en-US" dirty="0" smtClean="0"/>
              <a:t>The Medical Center/UT cannot discipline a Respondent for conduct alleged to have violated the University of Toledo Title IX Policy (the “TIX Policy”) until and unless the Respondent has been determined, after a live cross-examination hearing, to have violated the Policy by a preponderance of evidence.  Respondents also must have the presumption of no violation unless found in violation by this process and standard.</a:t>
            </a:r>
          </a:p>
          <a:p>
            <a:pPr marL="457200" indent="-457200"/>
            <a:endParaRPr lang="en-US" dirty="0"/>
          </a:p>
          <a:p>
            <a:endParaRPr lang="en-US" dirty="0"/>
          </a:p>
          <a:p>
            <a:endParaRPr lang="en-US" dirty="0"/>
          </a:p>
        </p:txBody>
      </p:sp>
    </p:spTree>
    <p:extLst>
      <p:ext uri="{BB962C8B-B14F-4D97-AF65-F5344CB8AC3E}">
        <p14:creationId xmlns:p14="http://schemas.microsoft.com/office/powerpoint/2010/main" val="3631410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Sexual Harassment Definition</a:t>
            </a:r>
          </a:p>
        </p:txBody>
      </p:sp>
      <p:sp>
        <p:nvSpPr>
          <p:cNvPr id="3" name="Text Placeholder 2"/>
          <p:cNvSpPr>
            <a:spLocks noGrp="1"/>
          </p:cNvSpPr>
          <p:nvPr>
            <p:ph type="body" sz="quarter" idx="19"/>
          </p:nvPr>
        </p:nvSpPr>
        <p:spPr/>
        <p:txBody>
          <a:bodyPr/>
          <a:lstStyle/>
          <a:p>
            <a:r>
              <a:rPr lang="en-US" dirty="0" smtClean="0"/>
              <a:t>Conduct on the basis of sex or that is sexual that satisfies one or more of the following:</a:t>
            </a:r>
          </a:p>
          <a:p>
            <a:pPr marL="0" indent="0">
              <a:buNone/>
            </a:pPr>
            <a:r>
              <a:rPr lang="en-US" dirty="0" smtClean="0"/>
              <a:t>	(1) Quid </a:t>
            </a:r>
            <a:r>
              <a:rPr lang="en-US" dirty="0"/>
              <a:t>P</a:t>
            </a:r>
            <a:r>
              <a:rPr lang="en-US" dirty="0" smtClean="0"/>
              <a:t>ro Quo</a:t>
            </a:r>
          </a:p>
          <a:p>
            <a:pPr marL="0" indent="0">
              <a:buNone/>
            </a:pPr>
            <a:r>
              <a:rPr lang="en-US" dirty="0" smtClean="0"/>
              <a:t>	(2) Sexually Hostile Environment</a:t>
            </a:r>
          </a:p>
          <a:p>
            <a:pPr marL="0" indent="0">
              <a:buNone/>
            </a:pPr>
            <a:r>
              <a:rPr lang="en-US" dirty="0" smtClean="0"/>
              <a:t>	(3) Sexual Assault</a:t>
            </a:r>
          </a:p>
          <a:p>
            <a:pPr marL="0" indent="0">
              <a:buNone/>
            </a:pPr>
            <a:r>
              <a:rPr lang="en-US" dirty="0" smtClean="0"/>
              <a:t>	(4) Dating Violence</a:t>
            </a:r>
          </a:p>
          <a:p>
            <a:pPr marL="0" indent="0">
              <a:buNone/>
            </a:pPr>
            <a:r>
              <a:rPr lang="en-US" dirty="0" smtClean="0"/>
              <a:t>	(5) Domestic Violence</a:t>
            </a:r>
          </a:p>
          <a:p>
            <a:pPr marL="0" indent="0">
              <a:buNone/>
            </a:pPr>
            <a:r>
              <a:rPr lang="en-US" dirty="0" smtClean="0"/>
              <a:t>	(6) Stalking</a:t>
            </a:r>
            <a:endParaRPr lang="en-US" dirty="0"/>
          </a:p>
          <a:p>
            <a:endParaRPr lang="en-US" dirty="0"/>
          </a:p>
        </p:txBody>
      </p:sp>
    </p:spTree>
    <p:extLst>
      <p:ext uri="{BB962C8B-B14F-4D97-AF65-F5344CB8AC3E}">
        <p14:creationId xmlns:p14="http://schemas.microsoft.com/office/powerpoint/2010/main" val="4273043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2274650" y="4334961"/>
            <a:ext cx="3681173" cy="1146353"/>
          </a:xfrm>
          <a:prstGeom prst="rect">
            <a:avLst/>
          </a:prstGeom>
        </p:spPr>
        <p:txBody>
          <a:bodyPr>
            <a:normAutofit/>
          </a:bodyPr>
          <a:lstStyle>
            <a:lvl1pPr marL="0" indent="0" algn="l" defTabSz="342892" rtl="0" eaLnBrk="1" latinLnBrk="0" hangingPunct="1">
              <a:spcBef>
                <a:spcPct val="20000"/>
              </a:spcBef>
              <a:buFont typeface="Arial" panose="020B0604020202020204" pitchFamily="34" charset="0"/>
              <a:buNone/>
              <a:defRPr sz="1463" kern="1200">
                <a:solidFill>
                  <a:schemeClr val="tx1">
                    <a:lumMod val="75000"/>
                    <a:lumOff val="25000"/>
                  </a:schemeClr>
                </a:solidFill>
                <a:latin typeface="+mn-lt"/>
                <a:ea typeface="Open Sans" charset="0"/>
                <a:cs typeface="Arial" panose="020B0604020202020204" pitchFamily="34" charset="0"/>
              </a:defRPr>
            </a:lvl1pPr>
            <a:lvl2pPr marL="257175" indent="-128588" algn="l" defTabSz="342892" rtl="0" eaLnBrk="1" latinLnBrk="0" hangingPunct="1">
              <a:spcBef>
                <a:spcPct val="20000"/>
              </a:spcBef>
              <a:buFont typeface="Arial" panose="020B0604020202020204" pitchFamily="34" charset="0"/>
              <a:buChar char="•"/>
              <a:defRPr sz="1350" kern="1200">
                <a:solidFill>
                  <a:schemeClr val="tx1">
                    <a:lumMod val="75000"/>
                    <a:lumOff val="25000"/>
                  </a:schemeClr>
                </a:solidFill>
                <a:latin typeface="+mn-lt"/>
                <a:ea typeface="Open Sans" charset="0"/>
                <a:cs typeface="Arial" panose="020B0604020202020204" pitchFamily="34" charset="0"/>
              </a:defRPr>
            </a:lvl2pPr>
            <a:lvl3pPr marL="514350" indent="-128588" algn="l" defTabSz="342892" rtl="0" eaLnBrk="1" latinLnBrk="0" hangingPunct="1">
              <a:spcBef>
                <a:spcPct val="20000"/>
              </a:spcBef>
              <a:buFont typeface="Courier New" panose="02070309020205020404" pitchFamily="49" charset="0"/>
              <a:buChar char="o"/>
              <a:defRPr sz="1238" kern="1200">
                <a:solidFill>
                  <a:schemeClr val="tx1">
                    <a:lumMod val="75000"/>
                    <a:lumOff val="25000"/>
                  </a:schemeClr>
                </a:solidFill>
                <a:latin typeface="+mn-lt"/>
                <a:ea typeface="Open Sans" charset="0"/>
                <a:cs typeface="Arial" panose="020B0604020202020204" pitchFamily="34" charset="0"/>
              </a:defRPr>
            </a:lvl3pPr>
            <a:lvl4pPr marL="900113" indent="-128588" algn="l" defTabSz="342892" rtl="0" eaLnBrk="1" latinLnBrk="0" hangingPunct="1">
              <a:spcBef>
                <a:spcPct val="20000"/>
              </a:spcBef>
              <a:buFont typeface="Arial" panose="020B0604020202020204" pitchFamily="34" charset="0"/>
              <a:buChar char="̶"/>
              <a:defRPr sz="1125" kern="1200">
                <a:solidFill>
                  <a:schemeClr val="tx1">
                    <a:lumMod val="75000"/>
                    <a:lumOff val="25000"/>
                  </a:schemeClr>
                </a:solidFill>
                <a:latin typeface="+mn-lt"/>
                <a:ea typeface="Open Sans" charset="0"/>
                <a:cs typeface="Arial" panose="020B0604020202020204" pitchFamily="34" charset="0"/>
              </a:defRPr>
            </a:lvl4pPr>
            <a:lvl5pPr marL="1157288" indent="-128588" algn="l" defTabSz="342892" rtl="0" eaLnBrk="1" latinLnBrk="0" hangingPunct="1">
              <a:spcBef>
                <a:spcPct val="20000"/>
              </a:spcBef>
              <a:buFont typeface="Arial" panose="020B0604020202020204" pitchFamily="34" charset="0"/>
              <a:buChar char="•"/>
              <a:defRPr sz="1013" kern="1200">
                <a:solidFill>
                  <a:schemeClr val="tx1">
                    <a:lumMod val="75000"/>
                    <a:lumOff val="25000"/>
                  </a:schemeClr>
                </a:solidFill>
                <a:latin typeface="+mn-lt"/>
                <a:ea typeface="Open Sans" charset="0"/>
                <a:cs typeface="Arial" panose="020B0604020202020204" pitchFamily="34" charset="0"/>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r>
              <a:rPr lang="en-US" b="1" dirty="0" smtClean="0"/>
              <a:t>Erin Butcher</a:t>
            </a:r>
            <a:endParaRPr lang="en-US" b="1" dirty="0"/>
          </a:p>
          <a:p>
            <a:r>
              <a:rPr lang="en-US" dirty="0" smtClean="0"/>
              <a:t>Attorney</a:t>
            </a:r>
            <a:endParaRPr lang="en-US" dirty="0"/>
          </a:p>
          <a:p>
            <a:r>
              <a:rPr lang="en-US" i="1" dirty="0" smtClean="0"/>
              <a:t>ebutcher@brickergraydon.com</a:t>
            </a:r>
            <a:endParaRPr lang="en-US" i="1" dirty="0"/>
          </a:p>
          <a:p>
            <a:r>
              <a:rPr lang="en-US" b="1" dirty="0"/>
              <a:t>Bricker </a:t>
            </a:r>
            <a:r>
              <a:rPr lang="en-US" b="1" dirty="0" err="1"/>
              <a:t>Graydon</a:t>
            </a:r>
            <a:r>
              <a:rPr lang="en-US" b="1" dirty="0"/>
              <a:t> LLP</a:t>
            </a:r>
          </a:p>
        </p:txBody>
      </p:sp>
      <p:pic>
        <p:nvPicPr>
          <p:cNvPr id="5" name="Picture 4" descr="Photo of Erin Butch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4650" y="2340171"/>
            <a:ext cx="1659706" cy="1659706"/>
          </a:xfrm>
          <a:prstGeom prst="rect">
            <a:avLst/>
          </a:prstGeom>
        </p:spPr>
      </p:pic>
      <p:sp>
        <p:nvSpPr>
          <p:cNvPr id="2" name="Title 1"/>
          <p:cNvSpPr>
            <a:spLocks noGrp="1"/>
          </p:cNvSpPr>
          <p:nvPr>
            <p:ph type="title"/>
          </p:nvPr>
        </p:nvSpPr>
        <p:spPr>
          <a:xfrm>
            <a:off x="435006" y="1457991"/>
            <a:ext cx="5338994" cy="550020"/>
          </a:xfrm>
        </p:spPr>
        <p:txBody>
          <a:bodyPr>
            <a:normAutofit fontScale="90000"/>
          </a:bodyPr>
          <a:lstStyle/>
          <a:p>
            <a:r>
              <a:rPr lang="en-US" dirty="0"/>
              <a:t>Presenter Information</a:t>
            </a:r>
          </a:p>
        </p:txBody>
      </p:sp>
    </p:spTree>
    <p:extLst>
      <p:ext uri="{BB962C8B-B14F-4D97-AF65-F5344CB8AC3E}">
        <p14:creationId xmlns:p14="http://schemas.microsoft.com/office/powerpoint/2010/main" val="293843072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Sexual Harassment </a:t>
            </a:r>
            <a:r>
              <a:rPr lang="en-US" dirty="0" smtClean="0"/>
              <a:t>– Quid Pro Quo</a:t>
            </a:r>
            <a:endParaRPr lang="en-US" dirty="0"/>
          </a:p>
        </p:txBody>
      </p:sp>
      <p:sp>
        <p:nvSpPr>
          <p:cNvPr id="3" name="Text Placeholder 2"/>
          <p:cNvSpPr>
            <a:spLocks noGrp="1"/>
          </p:cNvSpPr>
          <p:nvPr>
            <p:ph type="body" sz="quarter" idx="19"/>
          </p:nvPr>
        </p:nvSpPr>
        <p:spPr/>
        <p:txBody>
          <a:bodyPr/>
          <a:lstStyle/>
          <a:p>
            <a:pPr marL="0" indent="0">
              <a:buNone/>
            </a:pPr>
            <a:endParaRPr lang="en-US" dirty="0" smtClean="0"/>
          </a:p>
          <a:p>
            <a:pPr marL="0" indent="0">
              <a:buNone/>
            </a:pPr>
            <a:r>
              <a:rPr lang="en-US" sz="3200" dirty="0" smtClean="0"/>
              <a:t>(1) Quid Pro </a:t>
            </a:r>
            <a:r>
              <a:rPr lang="en-US" sz="3200" dirty="0"/>
              <a:t>Q</a:t>
            </a:r>
            <a:r>
              <a:rPr lang="en-US" sz="3200" dirty="0" smtClean="0"/>
              <a:t>uo	</a:t>
            </a:r>
          </a:p>
          <a:p>
            <a:pPr marL="0" indent="0">
              <a:buNone/>
            </a:pPr>
            <a:r>
              <a:rPr lang="en-US" sz="3200" dirty="0"/>
              <a:t>	</a:t>
            </a:r>
            <a:r>
              <a:rPr lang="en-US" sz="3200" dirty="0" smtClean="0"/>
              <a:t>(a) A University employee,</a:t>
            </a:r>
          </a:p>
          <a:p>
            <a:pPr marL="0" indent="0">
              <a:buNone/>
            </a:pPr>
            <a:r>
              <a:rPr lang="en-US" sz="3200" dirty="0" smtClean="0"/>
              <a:t>	(b) Conditions the provision of a University aid, benefit, or 	service,</a:t>
            </a:r>
          </a:p>
          <a:p>
            <a:pPr marL="0" indent="0">
              <a:buNone/>
            </a:pPr>
            <a:r>
              <a:rPr lang="en-US" sz="3200" dirty="0"/>
              <a:t>	</a:t>
            </a:r>
            <a:r>
              <a:rPr lang="en-US" sz="3200" dirty="0" smtClean="0"/>
              <a:t>(c) On an individual’s unwelcome sexual conduct.</a:t>
            </a:r>
          </a:p>
          <a:p>
            <a:endParaRPr lang="en-US" dirty="0"/>
          </a:p>
        </p:txBody>
      </p:sp>
    </p:spTree>
    <p:extLst>
      <p:ext uri="{BB962C8B-B14F-4D97-AF65-F5344CB8AC3E}">
        <p14:creationId xmlns:p14="http://schemas.microsoft.com/office/powerpoint/2010/main" val="954487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Sexual Harassment </a:t>
            </a:r>
            <a:r>
              <a:rPr lang="en-US" dirty="0" smtClean="0"/>
              <a:t>– Hostile Environment</a:t>
            </a:r>
            <a:endParaRPr lang="en-US" dirty="0"/>
          </a:p>
        </p:txBody>
      </p:sp>
      <p:sp>
        <p:nvSpPr>
          <p:cNvPr id="3" name="Text Placeholder 2"/>
          <p:cNvSpPr>
            <a:spLocks noGrp="1"/>
          </p:cNvSpPr>
          <p:nvPr>
            <p:ph type="body" sz="quarter" idx="19"/>
          </p:nvPr>
        </p:nvSpPr>
        <p:spPr/>
        <p:txBody>
          <a:bodyPr/>
          <a:lstStyle/>
          <a:p>
            <a:pPr marL="0" indent="0">
              <a:buNone/>
            </a:pPr>
            <a:r>
              <a:rPr lang="en-US" sz="3200" dirty="0" smtClean="0"/>
              <a:t>(2) Sexual Harassment	</a:t>
            </a:r>
          </a:p>
          <a:p>
            <a:pPr marL="0" indent="0">
              <a:buNone/>
            </a:pPr>
            <a:r>
              <a:rPr lang="en-US" sz="3200" dirty="0"/>
              <a:t>	</a:t>
            </a:r>
            <a:r>
              <a:rPr lang="en-US" sz="3200" dirty="0" smtClean="0"/>
              <a:t>(a) Unwelcome conduct,</a:t>
            </a:r>
          </a:p>
          <a:p>
            <a:pPr marL="0" indent="0">
              <a:buNone/>
            </a:pPr>
            <a:r>
              <a:rPr lang="en-US" sz="3200" dirty="0" smtClean="0"/>
              <a:t>	(b) Determined by a reasonable person, </a:t>
            </a:r>
          </a:p>
          <a:p>
            <a:pPr marL="0" indent="0">
              <a:buNone/>
            </a:pPr>
            <a:r>
              <a:rPr lang="en-US" sz="3200" dirty="0"/>
              <a:t>	</a:t>
            </a:r>
            <a:r>
              <a:rPr lang="en-US" sz="3200" dirty="0" smtClean="0"/>
              <a:t>	(</a:t>
            </a:r>
            <a:r>
              <a:rPr lang="en-US" sz="3200" dirty="0" err="1" smtClean="0"/>
              <a:t>i</a:t>
            </a:r>
            <a:r>
              <a:rPr lang="en-US" sz="3200" dirty="0" smtClean="0"/>
              <a:t>) To be severe, and</a:t>
            </a:r>
          </a:p>
          <a:p>
            <a:pPr marL="0" indent="0">
              <a:buNone/>
            </a:pPr>
            <a:r>
              <a:rPr lang="en-US" sz="3200" dirty="0"/>
              <a:t>	</a:t>
            </a:r>
            <a:r>
              <a:rPr lang="en-US" sz="3200" dirty="0" smtClean="0"/>
              <a:t>	(ii) Pervasive, and</a:t>
            </a:r>
          </a:p>
          <a:p>
            <a:pPr marL="0" indent="0">
              <a:buNone/>
            </a:pPr>
            <a:r>
              <a:rPr lang="en-US" sz="3200" dirty="0"/>
              <a:t>	</a:t>
            </a:r>
            <a:r>
              <a:rPr lang="en-US" sz="3200" dirty="0" smtClean="0"/>
              <a:t>	(iii) Objectively Offensive,</a:t>
            </a:r>
          </a:p>
          <a:p>
            <a:pPr marL="0" indent="0">
              <a:buNone/>
            </a:pPr>
            <a:r>
              <a:rPr lang="en-US" sz="3200" dirty="0"/>
              <a:t>	</a:t>
            </a:r>
            <a:r>
              <a:rPr lang="en-US" sz="3200" dirty="0" smtClean="0"/>
              <a:t>(c) That it effectively denies a person equal access to the 	      University’s education program or activity.</a:t>
            </a:r>
          </a:p>
          <a:p>
            <a:endParaRPr lang="en-US" dirty="0"/>
          </a:p>
        </p:txBody>
      </p:sp>
    </p:spTree>
    <p:extLst>
      <p:ext uri="{BB962C8B-B14F-4D97-AF65-F5344CB8AC3E}">
        <p14:creationId xmlns:p14="http://schemas.microsoft.com/office/powerpoint/2010/main" val="2668365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441157" y="265956"/>
            <a:ext cx="8439150" cy="595451"/>
          </a:xfrm>
        </p:spPr>
        <p:txBody>
          <a:bodyPr/>
          <a:lstStyle/>
          <a:p>
            <a:r>
              <a:rPr lang="en-US" dirty="0"/>
              <a:t>Sexual Harassment </a:t>
            </a:r>
            <a:r>
              <a:rPr lang="en-US" dirty="0" smtClean="0"/>
              <a:t>– Sexual Assault - Forcible</a:t>
            </a:r>
            <a:endParaRPr lang="en-US" dirty="0"/>
          </a:p>
        </p:txBody>
      </p:sp>
      <p:sp>
        <p:nvSpPr>
          <p:cNvPr id="3" name="Text Placeholder 2"/>
          <p:cNvSpPr>
            <a:spLocks noGrp="1"/>
          </p:cNvSpPr>
          <p:nvPr>
            <p:ph type="body" sz="quarter" idx="19"/>
          </p:nvPr>
        </p:nvSpPr>
        <p:spPr/>
        <p:txBody>
          <a:bodyPr/>
          <a:lstStyle/>
          <a:p>
            <a:pPr marL="0" indent="0">
              <a:buNone/>
            </a:pPr>
            <a:r>
              <a:rPr lang="en-US" sz="3200" dirty="0" smtClean="0"/>
              <a:t>(3) Sexual Assault 	</a:t>
            </a:r>
          </a:p>
          <a:p>
            <a:pPr marL="0" indent="0">
              <a:buNone/>
            </a:pPr>
            <a:r>
              <a:rPr lang="en-US" sz="3200" dirty="0"/>
              <a:t>	</a:t>
            </a:r>
            <a:r>
              <a:rPr lang="en-US" sz="3200" dirty="0" smtClean="0"/>
              <a:t>(a) Forcible</a:t>
            </a:r>
          </a:p>
          <a:p>
            <a:pPr marL="0" indent="0">
              <a:buNone/>
            </a:pPr>
            <a:r>
              <a:rPr lang="en-US" sz="3200" dirty="0" smtClean="0"/>
              <a:t>		(</a:t>
            </a:r>
            <a:r>
              <a:rPr lang="en-US" sz="3200" dirty="0" err="1" smtClean="0"/>
              <a:t>i</a:t>
            </a:r>
            <a:r>
              <a:rPr lang="en-US" sz="3200" dirty="0" smtClean="0"/>
              <a:t>) Any sexual act directed against another person,</a:t>
            </a:r>
          </a:p>
          <a:p>
            <a:pPr marL="0" indent="0">
              <a:buNone/>
            </a:pPr>
            <a:r>
              <a:rPr lang="en-US" sz="3200" dirty="0"/>
              <a:t>	</a:t>
            </a:r>
            <a:r>
              <a:rPr lang="en-US" sz="3200" dirty="0" smtClean="0"/>
              <a:t>	(ii) Without the consent of the Complainant,</a:t>
            </a:r>
          </a:p>
          <a:p>
            <a:pPr marL="0" indent="0">
              <a:buNone/>
            </a:pPr>
            <a:r>
              <a:rPr lang="en-US" sz="3200" dirty="0"/>
              <a:t>	</a:t>
            </a:r>
            <a:r>
              <a:rPr lang="en-US" sz="3200" dirty="0" smtClean="0"/>
              <a:t>	(iii) Including instances in which the Complainant is 		       incapable of giving consent.</a:t>
            </a:r>
          </a:p>
          <a:p>
            <a:endParaRPr lang="en-US" dirty="0"/>
          </a:p>
        </p:txBody>
      </p:sp>
    </p:spTree>
    <p:extLst>
      <p:ext uri="{BB962C8B-B14F-4D97-AF65-F5344CB8AC3E}">
        <p14:creationId xmlns:p14="http://schemas.microsoft.com/office/powerpoint/2010/main" val="3123302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smtClean="0"/>
              <a:t>Consent</a:t>
            </a:r>
            <a:endParaRPr lang="en-US" dirty="0"/>
          </a:p>
        </p:txBody>
      </p:sp>
      <p:sp>
        <p:nvSpPr>
          <p:cNvPr id="3" name="Text Placeholder 2"/>
          <p:cNvSpPr>
            <a:spLocks noGrp="1"/>
          </p:cNvSpPr>
          <p:nvPr>
            <p:ph type="body" sz="quarter" idx="19"/>
          </p:nvPr>
        </p:nvSpPr>
        <p:spPr/>
        <p:txBody>
          <a:bodyPr/>
          <a:lstStyle/>
          <a:p>
            <a:r>
              <a:rPr lang="en-US" dirty="0" smtClean="0"/>
              <a:t>Knowing, and</a:t>
            </a:r>
          </a:p>
          <a:p>
            <a:r>
              <a:rPr lang="en-US" dirty="0" smtClean="0"/>
              <a:t>Voluntary, and</a:t>
            </a:r>
          </a:p>
          <a:p>
            <a:r>
              <a:rPr lang="en-US" dirty="0" smtClean="0"/>
              <a:t>With clear permission,</a:t>
            </a:r>
          </a:p>
          <a:p>
            <a:r>
              <a:rPr lang="en-US" dirty="0" smtClean="0"/>
              <a:t>By word or action</a:t>
            </a:r>
          </a:p>
          <a:p>
            <a:r>
              <a:rPr lang="en-US" dirty="0" smtClean="0"/>
              <a:t>To engage in sexual activity.</a:t>
            </a:r>
          </a:p>
          <a:p>
            <a:endParaRPr lang="en-US" dirty="0"/>
          </a:p>
        </p:txBody>
      </p:sp>
    </p:spTree>
    <p:extLst>
      <p:ext uri="{BB962C8B-B14F-4D97-AF65-F5344CB8AC3E}">
        <p14:creationId xmlns:p14="http://schemas.microsoft.com/office/powerpoint/2010/main" val="2380042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441157" y="265956"/>
            <a:ext cx="8439150" cy="595451"/>
          </a:xfrm>
        </p:spPr>
        <p:txBody>
          <a:bodyPr/>
          <a:lstStyle/>
          <a:p>
            <a:r>
              <a:rPr lang="en-US" dirty="0"/>
              <a:t>Sexual Harassment </a:t>
            </a:r>
            <a:r>
              <a:rPr lang="en-US" dirty="0" smtClean="0"/>
              <a:t>– Sexual Assault – Non-Forcible</a:t>
            </a:r>
            <a:endParaRPr lang="en-US" dirty="0"/>
          </a:p>
        </p:txBody>
      </p:sp>
      <p:sp>
        <p:nvSpPr>
          <p:cNvPr id="3" name="Text Placeholder 2"/>
          <p:cNvSpPr>
            <a:spLocks noGrp="1"/>
          </p:cNvSpPr>
          <p:nvPr>
            <p:ph type="body" sz="quarter" idx="19"/>
          </p:nvPr>
        </p:nvSpPr>
        <p:spPr/>
        <p:txBody>
          <a:bodyPr/>
          <a:lstStyle/>
          <a:p>
            <a:pPr marL="0" indent="0">
              <a:buNone/>
            </a:pPr>
            <a:r>
              <a:rPr lang="en-US" sz="3200" dirty="0" smtClean="0"/>
              <a:t>(3) Sexual Assault 	</a:t>
            </a:r>
          </a:p>
          <a:p>
            <a:pPr marL="0" indent="0">
              <a:buNone/>
            </a:pPr>
            <a:r>
              <a:rPr lang="en-US" sz="3200" dirty="0"/>
              <a:t>	</a:t>
            </a:r>
            <a:r>
              <a:rPr lang="en-US" sz="3200" dirty="0" smtClean="0"/>
              <a:t>(b) Non-Forcible</a:t>
            </a:r>
          </a:p>
          <a:p>
            <a:pPr marL="0" indent="0">
              <a:buNone/>
            </a:pPr>
            <a:r>
              <a:rPr lang="en-US" sz="3200" dirty="0" smtClean="0"/>
              <a:t>		(</a:t>
            </a:r>
            <a:r>
              <a:rPr lang="en-US" sz="3200" dirty="0" err="1" smtClean="0"/>
              <a:t>i</a:t>
            </a:r>
            <a:r>
              <a:rPr lang="en-US" sz="3200" dirty="0" smtClean="0"/>
              <a:t>) Incest</a:t>
            </a:r>
          </a:p>
          <a:p>
            <a:pPr marL="0" indent="0">
              <a:buNone/>
            </a:pPr>
            <a:r>
              <a:rPr lang="en-US" sz="3200" dirty="0"/>
              <a:t>	</a:t>
            </a:r>
            <a:r>
              <a:rPr lang="en-US" sz="3200" dirty="0" smtClean="0"/>
              <a:t>	(ii) Statutory rape</a:t>
            </a:r>
          </a:p>
          <a:p>
            <a:endParaRPr lang="en-US" dirty="0"/>
          </a:p>
        </p:txBody>
      </p:sp>
    </p:spTree>
    <p:extLst>
      <p:ext uri="{BB962C8B-B14F-4D97-AF65-F5344CB8AC3E}">
        <p14:creationId xmlns:p14="http://schemas.microsoft.com/office/powerpoint/2010/main" val="2059579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Sexual </a:t>
            </a:r>
            <a:r>
              <a:rPr lang="en-US" dirty="0" smtClean="0"/>
              <a:t>Harassment – Dating Violence</a:t>
            </a:r>
            <a:endParaRPr lang="en-US" dirty="0"/>
          </a:p>
        </p:txBody>
      </p:sp>
      <p:sp>
        <p:nvSpPr>
          <p:cNvPr id="3" name="Text Placeholder 2"/>
          <p:cNvSpPr>
            <a:spLocks noGrp="1"/>
          </p:cNvSpPr>
          <p:nvPr>
            <p:ph type="body" sz="quarter" idx="19"/>
          </p:nvPr>
        </p:nvSpPr>
        <p:spPr/>
        <p:txBody>
          <a:bodyPr>
            <a:normAutofit/>
          </a:bodyPr>
          <a:lstStyle/>
          <a:p>
            <a:pPr marL="0" indent="0">
              <a:buNone/>
            </a:pPr>
            <a:r>
              <a:rPr lang="en-US" dirty="0" smtClean="0"/>
              <a:t>(4) Dating Violence</a:t>
            </a:r>
          </a:p>
          <a:p>
            <a:pPr marL="0" indent="0">
              <a:buNone/>
            </a:pPr>
            <a:r>
              <a:rPr lang="en-US" dirty="0"/>
              <a:t>	</a:t>
            </a:r>
            <a:r>
              <a:rPr lang="en-US" dirty="0" smtClean="0"/>
              <a:t>(a) Violence,</a:t>
            </a:r>
          </a:p>
          <a:p>
            <a:pPr marL="0" indent="0">
              <a:buNone/>
            </a:pPr>
            <a:r>
              <a:rPr lang="en-US" dirty="0"/>
              <a:t>	</a:t>
            </a:r>
            <a:r>
              <a:rPr lang="en-US" dirty="0" smtClean="0"/>
              <a:t>(b) On the basis of sex,</a:t>
            </a:r>
          </a:p>
          <a:p>
            <a:pPr marL="0" indent="0">
              <a:buNone/>
            </a:pPr>
            <a:r>
              <a:rPr lang="en-US" dirty="0"/>
              <a:t>	</a:t>
            </a:r>
            <a:r>
              <a:rPr lang="en-US" dirty="0" smtClean="0"/>
              <a:t>(c) Committed by a person,</a:t>
            </a:r>
          </a:p>
          <a:p>
            <a:pPr marL="0" indent="0">
              <a:buNone/>
            </a:pPr>
            <a:r>
              <a:rPr lang="en-US" dirty="0"/>
              <a:t>	</a:t>
            </a:r>
            <a:r>
              <a:rPr lang="en-US" dirty="0" smtClean="0"/>
              <a:t>(d) Who is or who has been in a social relationship of a romantic or 	      intimate nature with the Complainant.</a:t>
            </a:r>
            <a:endParaRPr lang="en-US" dirty="0"/>
          </a:p>
        </p:txBody>
      </p:sp>
    </p:spTree>
    <p:extLst>
      <p:ext uri="{BB962C8B-B14F-4D97-AF65-F5344CB8AC3E}">
        <p14:creationId xmlns:p14="http://schemas.microsoft.com/office/powerpoint/2010/main" val="4098619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Sexual </a:t>
            </a:r>
            <a:r>
              <a:rPr lang="en-US" dirty="0" smtClean="0"/>
              <a:t>Harassment – Domestic Violence</a:t>
            </a:r>
            <a:endParaRPr lang="en-US" dirty="0"/>
          </a:p>
        </p:txBody>
      </p:sp>
      <p:sp>
        <p:nvSpPr>
          <p:cNvPr id="3" name="Text Placeholder 2"/>
          <p:cNvSpPr>
            <a:spLocks noGrp="1"/>
          </p:cNvSpPr>
          <p:nvPr>
            <p:ph type="body" sz="quarter" idx="19"/>
          </p:nvPr>
        </p:nvSpPr>
        <p:spPr/>
        <p:txBody>
          <a:bodyPr>
            <a:normAutofit fontScale="92500"/>
          </a:bodyPr>
          <a:lstStyle/>
          <a:p>
            <a:pPr marL="0" indent="0">
              <a:buNone/>
            </a:pPr>
            <a:r>
              <a:rPr lang="en-US" dirty="0" smtClean="0"/>
              <a:t>(5) Domestic Violence</a:t>
            </a:r>
          </a:p>
          <a:p>
            <a:pPr marL="0" indent="0">
              <a:buNone/>
            </a:pPr>
            <a:r>
              <a:rPr lang="en-US" dirty="0"/>
              <a:t>	</a:t>
            </a:r>
            <a:r>
              <a:rPr lang="en-US" sz="2400" dirty="0" smtClean="0"/>
              <a:t>(a) Violence,</a:t>
            </a:r>
          </a:p>
          <a:p>
            <a:pPr marL="0" indent="0">
              <a:buNone/>
            </a:pPr>
            <a:r>
              <a:rPr lang="en-US" sz="2400" dirty="0"/>
              <a:t>	</a:t>
            </a:r>
            <a:r>
              <a:rPr lang="en-US" sz="2400" dirty="0" smtClean="0"/>
              <a:t>(b) On the basis of sex, and</a:t>
            </a:r>
          </a:p>
          <a:p>
            <a:pPr marL="0" indent="0">
              <a:buNone/>
            </a:pPr>
            <a:r>
              <a:rPr lang="en-US" sz="2400" dirty="0" smtClean="0"/>
              <a:t>	(c) Committed by a current or former spouse or intimate partner of the Complainant, or</a:t>
            </a:r>
          </a:p>
          <a:p>
            <a:pPr marL="0" indent="0">
              <a:buNone/>
            </a:pPr>
            <a:r>
              <a:rPr lang="en-US" sz="2400" dirty="0" smtClean="0"/>
              <a:t>	(d) By a person with whom Complainant shares a child in common, or</a:t>
            </a:r>
          </a:p>
          <a:p>
            <a:pPr marL="0" indent="0">
              <a:buNone/>
            </a:pPr>
            <a:r>
              <a:rPr lang="en-US" sz="2400" dirty="0"/>
              <a:t>	</a:t>
            </a:r>
            <a:r>
              <a:rPr lang="en-US" sz="2400" dirty="0" smtClean="0"/>
              <a:t>(e) By person who is cohabitating with, or has cohabitated with, the Complainant as a 	      spouse or intimate partner (not just a roommate), or</a:t>
            </a:r>
          </a:p>
          <a:p>
            <a:pPr marL="0" indent="0">
              <a:buNone/>
            </a:pPr>
            <a:r>
              <a:rPr lang="en-US" sz="2400" dirty="0"/>
              <a:t>	</a:t>
            </a:r>
            <a:r>
              <a:rPr lang="en-US" sz="2400" dirty="0" smtClean="0"/>
              <a:t>(f) By a person similarly situated to a spouse of the Complainant under domestic or family 	     law of Ohio, or</a:t>
            </a:r>
          </a:p>
          <a:p>
            <a:pPr marL="0" indent="0">
              <a:buNone/>
            </a:pPr>
            <a:r>
              <a:rPr lang="en-US" sz="2400" dirty="0"/>
              <a:t>	</a:t>
            </a:r>
            <a:r>
              <a:rPr lang="en-US" sz="2400" dirty="0" smtClean="0"/>
              <a:t>(g) By any other person against an adult or youth Complainant who is protected from 	      that person’s acts under domestic or family law in Ohio.</a:t>
            </a:r>
            <a:endParaRPr lang="en-US" sz="2400" dirty="0"/>
          </a:p>
        </p:txBody>
      </p:sp>
    </p:spTree>
    <p:extLst>
      <p:ext uri="{BB962C8B-B14F-4D97-AF65-F5344CB8AC3E}">
        <p14:creationId xmlns:p14="http://schemas.microsoft.com/office/powerpoint/2010/main" val="547658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Sexual </a:t>
            </a:r>
            <a:r>
              <a:rPr lang="en-US" dirty="0" smtClean="0"/>
              <a:t>Harassment – Stalking</a:t>
            </a:r>
            <a:endParaRPr lang="en-US" dirty="0"/>
          </a:p>
        </p:txBody>
      </p:sp>
      <p:sp>
        <p:nvSpPr>
          <p:cNvPr id="3" name="Text Placeholder 2"/>
          <p:cNvSpPr>
            <a:spLocks noGrp="1"/>
          </p:cNvSpPr>
          <p:nvPr>
            <p:ph type="body" sz="quarter" idx="19"/>
          </p:nvPr>
        </p:nvSpPr>
        <p:spPr/>
        <p:txBody>
          <a:bodyPr>
            <a:normAutofit/>
          </a:bodyPr>
          <a:lstStyle/>
          <a:p>
            <a:pPr marL="0" indent="0">
              <a:buNone/>
            </a:pPr>
            <a:r>
              <a:rPr lang="en-US" dirty="0" smtClean="0"/>
              <a:t>(6) Stalking</a:t>
            </a:r>
          </a:p>
          <a:p>
            <a:pPr marL="0" indent="0">
              <a:buNone/>
            </a:pPr>
            <a:r>
              <a:rPr lang="en-US" dirty="0"/>
              <a:t>	</a:t>
            </a:r>
            <a:r>
              <a:rPr lang="en-US" sz="2400" dirty="0" smtClean="0"/>
              <a:t>(a) Engaging in a course of conduct,</a:t>
            </a:r>
          </a:p>
          <a:p>
            <a:pPr marL="0" indent="0">
              <a:buNone/>
            </a:pPr>
            <a:r>
              <a:rPr lang="en-US" sz="2400" dirty="0"/>
              <a:t>	</a:t>
            </a:r>
            <a:r>
              <a:rPr lang="en-US" sz="2400" dirty="0" smtClean="0"/>
              <a:t>(b) On the basis of sex, </a:t>
            </a:r>
          </a:p>
          <a:p>
            <a:pPr marL="0" indent="0">
              <a:buNone/>
            </a:pPr>
            <a:r>
              <a:rPr lang="en-US" sz="2400" dirty="0"/>
              <a:t>	</a:t>
            </a:r>
            <a:r>
              <a:rPr lang="en-US" sz="2400" dirty="0" smtClean="0"/>
              <a:t>(c) Directed at a specific person, that would cause a reasonable person to</a:t>
            </a:r>
          </a:p>
          <a:p>
            <a:pPr marL="0" indent="0">
              <a:buNone/>
            </a:pPr>
            <a:r>
              <a:rPr lang="en-US" sz="2400" dirty="0"/>
              <a:t>	</a:t>
            </a:r>
            <a:r>
              <a:rPr lang="en-US" sz="2400" dirty="0" smtClean="0"/>
              <a:t>	(</a:t>
            </a:r>
            <a:r>
              <a:rPr lang="en-US" sz="2400" dirty="0" err="1" smtClean="0"/>
              <a:t>i</a:t>
            </a:r>
            <a:r>
              <a:rPr lang="en-US" sz="2400" dirty="0" smtClean="0"/>
              <a:t>) Fear for the person’s safety,</a:t>
            </a:r>
          </a:p>
          <a:p>
            <a:pPr marL="0" indent="0">
              <a:buNone/>
            </a:pPr>
            <a:r>
              <a:rPr lang="en-US" sz="2400" dirty="0"/>
              <a:t>	</a:t>
            </a:r>
            <a:r>
              <a:rPr lang="en-US" sz="2400" dirty="0" smtClean="0"/>
              <a:t>	(ii) Fear for the safety of others, or </a:t>
            </a:r>
          </a:p>
          <a:p>
            <a:pPr marL="0" indent="0">
              <a:buNone/>
            </a:pPr>
            <a:r>
              <a:rPr lang="en-US" sz="2400" dirty="0"/>
              <a:t>	</a:t>
            </a:r>
            <a:r>
              <a:rPr lang="en-US" sz="2400" dirty="0" smtClean="0"/>
              <a:t>	(iii) Suffer substantial emotional distress.</a:t>
            </a:r>
            <a:endParaRPr lang="en-US" sz="2400" dirty="0"/>
          </a:p>
        </p:txBody>
      </p:sp>
    </p:spTree>
    <p:extLst>
      <p:ext uri="{BB962C8B-B14F-4D97-AF65-F5344CB8AC3E}">
        <p14:creationId xmlns:p14="http://schemas.microsoft.com/office/powerpoint/2010/main" val="2462253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normAutofit/>
          </a:bodyPr>
          <a:lstStyle/>
          <a:p>
            <a:endParaRPr lang="en-US" dirty="0"/>
          </a:p>
        </p:txBody>
      </p:sp>
      <p:grpSp>
        <p:nvGrpSpPr>
          <p:cNvPr id="4" name="Group 3" descr="This flowchart shows that information comes in as a report, and the institution must offer supportive measures.  If the report then progresses to a complaint, it can result in informal resolution, a formal grievance process, or a dismissal.  The formal grievance process consists of investigation, written Q&amp;A, written decision, and appeal."/>
          <p:cNvGrpSpPr/>
          <p:nvPr/>
        </p:nvGrpSpPr>
        <p:grpSpPr>
          <a:xfrm>
            <a:off x="1828802" y="1828798"/>
            <a:ext cx="8651296" cy="4183991"/>
            <a:chOff x="183279" y="1858628"/>
            <a:chExt cx="8840703" cy="4472752"/>
          </a:xfrm>
        </p:grpSpPr>
        <p:sp>
          <p:nvSpPr>
            <p:cNvPr id="5" name="Rectangle 4">
              <a:extLst>
                <a:ext uri="{C183D7F6-B498-43B3-948B-1728B52AA6E4}">
                  <adec:decorative xmlns:adec="http://schemas.microsoft.com/office/drawing/2017/decorative" xmlns="" val="1"/>
                </a:ext>
              </a:extLst>
            </p:cNvPr>
            <p:cNvSpPr/>
            <p:nvPr/>
          </p:nvSpPr>
          <p:spPr>
            <a:xfrm>
              <a:off x="4854104" y="2949385"/>
              <a:ext cx="4169878" cy="3381995"/>
            </a:xfrm>
            <a:prstGeom prst="rect">
              <a:avLst/>
            </a:prstGeom>
            <a:solidFill>
              <a:schemeClr val="accent1">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t"/>
            <a:lstStyle/>
            <a:p>
              <a:pPr algn="ctr"/>
              <a:r>
                <a:rPr lang="en-US" sz="2000" b="1" dirty="0">
                  <a:solidFill>
                    <a:schemeClr val="bg1"/>
                  </a:solidFill>
                </a:rPr>
                <a:t>Formal Grievance Process :</a:t>
              </a:r>
              <a:endParaRPr lang="en-US" sz="2000" b="1" dirty="0">
                <a:solidFill>
                  <a:schemeClr val="bg1"/>
                </a:solidFill>
                <a:cs typeface="Calibri" panose="020F0502020204030204"/>
              </a:endParaRPr>
            </a:p>
            <a:p>
              <a:pPr algn="ctr"/>
              <a:endParaRPr lang="en-US" sz="2000" b="1" dirty="0">
                <a:solidFill>
                  <a:schemeClr val="bg1"/>
                </a:solidFill>
                <a:cs typeface="Calibri" panose="020F0502020204030204"/>
              </a:endParaRPr>
            </a:p>
            <a:p>
              <a:pPr algn="ctr"/>
              <a:r>
                <a:rPr lang="en-US" sz="2000" b="1" dirty="0">
                  <a:solidFill>
                    <a:schemeClr val="bg1"/>
                  </a:solidFill>
                  <a:cs typeface="Calibri" panose="020F0502020204030204"/>
                </a:rPr>
                <a:t>Investigation</a:t>
              </a:r>
            </a:p>
            <a:p>
              <a:pPr algn="ctr"/>
              <a:endParaRPr lang="en-US" sz="2000" b="1" dirty="0">
                <a:solidFill>
                  <a:schemeClr val="bg1"/>
                </a:solidFill>
                <a:cs typeface="Calibri" panose="020F0502020204030204"/>
              </a:endParaRPr>
            </a:p>
            <a:p>
              <a:pPr algn="ctr"/>
              <a:r>
                <a:rPr lang="en-US" sz="2000" b="1" dirty="0" smtClean="0">
                  <a:solidFill>
                    <a:schemeClr val="bg1"/>
                  </a:solidFill>
                  <a:cs typeface="Calibri" panose="020F0502020204030204"/>
                </a:rPr>
                <a:t>Hearing</a:t>
              </a:r>
              <a:endParaRPr lang="en-US" sz="2000" b="1" dirty="0">
                <a:solidFill>
                  <a:schemeClr val="bg1"/>
                </a:solidFill>
                <a:cs typeface="Calibri" panose="020F0502020204030204"/>
              </a:endParaRPr>
            </a:p>
            <a:p>
              <a:pPr algn="ctr"/>
              <a:endParaRPr lang="en-US" sz="2000" b="1" dirty="0">
                <a:solidFill>
                  <a:schemeClr val="bg1"/>
                </a:solidFill>
                <a:cs typeface="Calibri" panose="020F0502020204030204"/>
              </a:endParaRPr>
            </a:p>
            <a:p>
              <a:pPr algn="ctr"/>
              <a:r>
                <a:rPr lang="en-US" sz="2000" b="1" dirty="0" smtClean="0">
                  <a:solidFill>
                    <a:schemeClr val="bg1"/>
                  </a:solidFill>
                  <a:cs typeface="Calibri" panose="020F0502020204030204"/>
                </a:rPr>
                <a:t>Written Decision</a:t>
              </a:r>
              <a:endParaRPr lang="en-US" sz="2000" b="1" dirty="0">
                <a:solidFill>
                  <a:schemeClr val="bg1"/>
                </a:solidFill>
                <a:cs typeface="Calibri" panose="020F0502020204030204"/>
              </a:endParaRPr>
            </a:p>
            <a:p>
              <a:pPr algn="ctr"/>
              <a:endParaRPr lang="en-US" sz="2000" b="1" dirty="0">
                <a:solidFill>
                  <a:schemeClr val="bg1"/>
                </a:solidFill>
                <a:cs typeface="Calibri" panose="020F0502020204030204"/>
              </a:endParaRPr>
            </a:p>
            <a:p>
              <a:pPr algn="ctr"/>
              <a:r>
                <a:rPr lang="en-US" sz="2000" b="1" dirty="0">
                  <a:solidFill>
                    <a:schemeClr val="bg1"/>
                  </a:solidFill>
                  <a:cs typeface="Calibri" panose="020F0502020204030204"/>
                </a:rPr>
                <a:t>Appeal</a:t>
              </a:r>
            </a:p>
          </p:txBody>
        </p:sp>
        <p:cxnSp>
          <p:nvCxnSpPr>
            <p:cNvPr id="6" name="Straight Arrow Connector 5">
              <a:extLst>
                <a:ext uri="{C183D7F6-B498-43B3-948B-1728B52AA6E4}">
                  <adec:decorative xmlns:adec="http://schemas.microsoft.com/office/drawing/2017/decorative" xmlns="" val="1"/>
                </a:ext>
              </a:extLst>
            </p:cNvPr>
            <p:cNvCxnSpPr>
              <a:cxnSpLocks/>
              <a:stCxn id="11" idx="3"/>
              <a:endCxn id="5" idx="1"/>
            </p:cNvCxnSpPr>
            <p:nvPr/>
          </p:nvCxnSpPr>
          <p:spPr>
            <a:xfrm flipV="1">
              <a:off x="4320563" y="4640383"/>
              <a:ext cx="533541" cy="43558"/>
            </a:xfrm>
            <a:prstGeom prst="straightConnector1">
              <a:avLst/>
            </a:prstGeom>
            <a:ln w="285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C183D7F6-B498-43B3-948B-1728B52AA6E4}">
                  <adec:decorative xmlns:adec="http://schemas.microsoft.com/office/drawing/2017/decorative" xmlns="" val="1"/>
                </a:ext>
              </a:extLst>
            </p:cNvPr>
            <p:cNvSpPr/>
            <p:nvPr/>
          </p:nvSpPr>
          <p:spPr>
            <a:xfrm>
              <a:off x="1973896" y="5513099"/>
              <a:ext cx="2286000" cy="723900"/>
            </a:xfrm>
            <a:prstGeom prst="rect">
              <a:avLst/>
            </a:prstGeom>
            <a:solidFill>
              <a:schemeClr val="accent1">
                <a:lumMod val="50000"/>
              </a:schemeClr>
            </a:solidFill>
            <a:ln>
              <a:solidFill>
                <a:srgbClr val="3E688D"/>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2000">
                  <a:solidFill>
                    <a:schemeClr val="bg1"/>
                  </a:solidFill>
                  <a:latin typeface="Arial"/>
                  <a:cs typeface="Arial"/>
                </a:rPr>
                <a:t>Dismissal</a:t>
              </a:r>
            </a:p>
          </p:txBody>
        </p:sp>
        <p:cxnSp>
          <p:nvCxnSpPr>
            <p:cNvPr id="8" name="Straight Arrow Connector 7">
              <a:extLst>
                <a:ext uri="{C183D7F6-B498-43B3-948B-1728B52AA6E4}">
                  <adec:decorative xmlns:adec="http://schemas.microsoft.com/office/drawing/2017/decorative" xmlns="" val="1"/>
                </a:ext>
              </a:extLst>
            </p:cNvPr>
            <p:cNvCxnSpPr>
              <a:cxnSpLocks/>
              <a:stCxn id="11" idx="2"/>
              <a:endCxn id="7" idx="0"/>
            </p:cNvCxnSpPr>
            <p:nvPr/>
          </p:nvCxnSpPr>
          <p:spPr>
            <a:xfrm>
              <a:off x="3116896" y="5064941"/>
              <a:ext cx="0" cy="4481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C183D7F6-B498-43B3-948B-1728B52AA6E4}">
                  <adec:decorative xmlns:adec="http://schemas.microsoft.com/office/drawing/2017/decorative" xmlns="" val="1"/>
                </a:ext>
              </a:extLst>
            </p:cNvPr>
            <p:cNvSpPr/>
            <p:nvPr/>
          </p:nvSpPr>
          <p:spPr>
            <a:xfrm>
              <a:off x="1983775" y="3111569"/>
              <a:ext cx="2286000" cy="723900"/>
            </a:xfrm>
            <a:prstGeom prst="rect">
              <a:avLst/>
            </a:prstGeom>
            <a:solidFill>
              <a:schemeClr val="accent1">
                <a:lumMod val="50000"/>
              </a:schemeClr>
            </a:solidFill>
            <a:ln>
              <a:solidFill>
                <a:srgbClr val="3E688D"/>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pc="-30">
                  <a:solidFill>
                    <a:schemeClr val="bg1"/>
                  </a:solidFill>
                  <a:latin typeface="Arial"/>
                  <a:cs typeface="Arial"/>
                </a:rPr>
                <a:t>Informal Resolution</a:t>
              </a:r>
              <a:endParaRPr lang="en-US">
                <a:solidFill>
                  <a:schemeClr val="bg1"/>
                </a:solidFill>
                <a:cs typeface="Calibri"/>
              </a:endParaRPr>
            </a:p>
          </p:txBody>
        </p:sp>
        <p:cxnSp>
          <p:nvCxnSpPr>
            <p:cNvPr id="10" name="Straight Arrow Connector 9">
              <a:extLst>
                <a:ext uri="{C183D7F6-B498-43B3-948B-1728B52AA6E4}">
                  <adec:decorative xmlns:adec="http://schemas.microsoft.com/office/drawing/2017/decorative" xmlns="" val="1"/>
                </a:ext>
              </a:extLst>
            </p:cNvPr>
            <p:cNvCxnSpPr>
              <a:cxnSpLocks/>
              <a:stCxn id="11" idx="0"/>
              <a:endCxn id="9" idx="2"/>
            </p:cNvCxnSpPr>
            <p:nvPr/>
          </p:nvCxnSpPr>
          <p:spPr>
            <a:xfrm flipV="1">
              <a:off x="3116896" y="3835469"/>
              <a:ext cx="9879" cy="4674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C183D7F6-B498-43B3-948B-1728B52AA6E4}">
                  <adec:decorative xmlns:adec="http://schemas.microsoft.com/office/drawing/2017/decorative" xmlns="" val="1"/>
                </a:ext>
              </a:extLst>
            </p:cNvPr>
            <p:cNvSpPr/>
            <p:nvPr/>
          </p:nvSpPr>
          <p:spPr>
            <a:xfrm>
              <a:off x="1913229" y="4302941"/>
              <a:ext cx="2407334" cy="762000"/>
            </a:xfrm>
            <a:prstGeom prst="rect">
              <a:avLst/>
            </a:prstGeom>
            <a:solidFill>
              <a:schemeClr val="accent1">
                <a:lumMod val="50000"/>
              </a:schemeClr>
            </a:solidFill>
            <a:ln>
              <a:solidFill>
                <a:srgbClr val="3E688D"/>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a:solidFill>
                    <a:schemeClr val="bg1"/>
                  </a:solidFill>
                  <a:latin typeface="Arial"/>
                  <a:cs typeface="Arial"/>
                </a:rPr>
                <a:t>Formal Complaint </a:t>
              </a:r>
              <a:endParaRPr lang="en-US">
                <a:solidFill>
                  <a:schemeClr val="bg1"/>
                </a:solidFill>
                <a:cs typeface="Calibri"/>
              </a:endParaRPr>
            </a:p>
          </p:txBody>
        </p:sp>
        <p:cxnSp>
          <p:nvCxnSpPr>
            <p:cNvPr id="12" name="Straight Arrow Connector 11">
              <a:extLst>
                <a:ext uri="{C183D7F6-B498-43B3-948B-1728B52AA6E4}">
                  <adec:decorative xmlns:adec="http://schemas.microsoft.com/office/drawing/2017/decorative" xmlns="" val="1"/>
                </a:ext>
              </a:extLst>
            </p:cNvPr>
            <p:cNvCxnSpPr>
              <a:cxnSpLocks/>
              <a:stCxn id="13" idx="3"/>
            </p:cNvCxnSpPr>
            <p:nvPr/>
          </p:nvCxnSpPr>
          <p:spPr>
            <a:xfrm flipV="1">
              <a:off x="1456703" y="4674899"/>
              <a:ext cx="395198" cy="90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C183D7F6-B498-43B3-948B-1728B52AA6E4}">
                  <adec:decorative xmlns:adec="http://schemas.microsoft.com/office/drawing/2017/decorative" xmlns="" val="1"/>
                </a:ext>
              </a:extLst>
            </p:cNvPr>
            <p:cNvSpPr/>
            <p:nvPr/>
          </p:nvSpPr>
          <p:spPr>
            <a:xfrm>
              <a:off x="183279" y="4226471"/>
              <a:ext cx="1273424" cy="914940"/>
            </a:xfrm>
            <a:prstGeom prst="rect">
              <a:avLst/>
            </a:prstGeom>
            <a:solidFill>
              <a:schemeClr val="accent1">
                <a:lumMod val="50000"/>
              </a:schemeClr>
            </a:solidFill>
            <a:ln>
              <a:solidFill>
                <a:srgbClr val="3E688D"/>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600">
                  <a:solidFill>
                    <a:schemeClr val="bg1"/>
                  </a:solidFill>
                  <a:latin typeface="Arial"/>
                  <a:cs typeface="Arial"/>
                </a:rPr>
                <a:t>Supportive Measures</a:t>
              </a:r>
            </a:p>
          </p:txBody>
        </p:sp>
        <p:cxnSp>
          <p:nvCxnSpPr>
            <p:cNvPr id="14" name="Straight Arrow Connector 13">
              <a:extLst>
                <a:ext uri="{C183D7F6-B498-43B3-948B-1728B52AA6E4}">
                  <adec:decorative xmlns:adec="http://schemas.microsoft.com/office/drawing/2017/decorative" xmlns="" val="1"/>
                </a:ext>
              </a:extLst>
            </p:cNvPr>
            <p:cNvCxnSpPr>
              <a:cxnSpLocks/>
              <a:stCxn id="15" idx="2"/>
              <a:endCxn id="13" idx="0"/>
            </p:cNvCxnSpPr>
            <p:nvPr/>
          </p:nvCxnSpPr>
          <p:spPr>
            <a:xfrm>
              <a:off x="819991" y="2773568"/>
              <a:ext cx="0" cy="14529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descr="Process Flowchart&#10;&#10;The process begins with a Report.  &#10;&#10;Once a report is received, supportive measures are offered.  Supportive measures can be requested even prior to a formal complaint.&#10;&#10;If a formal complaint is filed, the case could proceed to informal resolution, or to dismissal, or through a formal grievance process.&#10;&#10;The formal grievance process includes investigation, hearing, determination, and appeal.">
              <a:extLst>
                <a:ext uri="{C183D7F6-B498-43B3-948B-1728B52AA6E4}">
                  <adec:decorative xmlns:adec="http://schemas.microsoft.com/office/drawing/2017/decorative" xmlns="" val="0"/>
                </a:ext>
              </a:extLst>
            </p:cNvPr>
            <p:cNvSpPr/>
            <p:nvPr/>
          </p:nvSpPr>
          <p:spPr>
            <a:xfrm>
              <a:off x="244039" y="1858628"/>
              <a:ext cx="1151903" cy="914940"/>
            </a:xfrm>
            <a:prstGeom prst="rect">
              <a:avLst/>
            </a:prstGeom>
            <a:solidFill>
              <a:schemeClr val="accent1">
                <a:lumMod val="50000"/>
              </a:schemeClr>
            </a:solidFill>
            <a:ln w="92075">
              <a:solidFill>
                <a:srgbClr val="3E688D"/>
              </a:solidFill>
            </a:ln>
            <a:effectLst>
              <a:innerShdw blurRad="63500" dist="50800" dir="135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600" b="1">
                  <a:solidFill>
                    <a:schemeClr val="bg1"/>
                  </a:solidFill>
                  <a:latin typeface="Arial"/>
                  <a:cs typeface="Arial"/>
                </a:rPr>
                <a:t>Report</a:t>
              </a:r>
            </a:p>
          </p:txBody>
        </p:sp>
      </p:grpSp>
      <p:sp>
        <p:nvSpPr>
          <p:cNvPr id="2" name="Text Placeholder 1"/>
          <p:cNvSpPr>
            <a:spLocks noGrp="1"/>
          </p:cNvSpPr>
          <p:nvPr>
            <p:ph type="body" sz="quarter" idx="18"/>
          </p:nvPr>
        </p:nvSpPr>
        <p:spPr/>
        <p:txBody>
          <a:bodyPr/>
          <a:lstStyle/>
          <a:p>
            <a:r>
              <a:rPr lang="en-US" dirty="0" smtClean="0"/>
              <a:t>Overview of the Process</a:t>
            </a:r>
            <a:endParaRPr lang="en-US" dirty="0"/>
          </a:p>
        </p:txBody>
      </p:sp>
    </p:spTree>
    <p:extLst>
      <p:ext uri="{BB962C8B-B14F-4D97-AF65-F5344CB8AC3E}">
        <p14:creationId xmlns:p14="http://schemas.microsoft.com/office/powerpoint/2010/main" val="4071363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55964" y="1770610"/>
            <a:ext cx="10058400" cy="4401205"/>
          </a:xfrm>
          <a:prstGeom prst="rect">
            <a:avLst/>
          </a:prstGeom>
        </p:spPr>
        <p:txBody>
          <a:bodyPr wrap="square">
            <a:spAutoFit/>
          </a:bodyPr>
          <a:lstStyle/>
          <a:p>
            <a:pPr marL="285750" indent="-285750">
              <a:buFont typeface="Arial" panose="020B0604020202020204" pitchFamily="34" charset="0"/>
              <a:buChar char="•"/>
            </a:pPr>
            <a:r>
              <a:rPr lang="en-US" sz="2800" dirty="0"/>
              <a:t>You have “actual knowledge” of sexual harassment when someone reports allegations of sexual harassment to the Title IX Coordinator or to “any official of the recipient who has the authority to institute corrective measures on behalf of the recipient”</a:t>
            </a:r>
          </a:p>
          <a:p>
            <a:pPr marL="285750" indent="-285750">
              <a:buFont typeface="Arial" panose="020B0604020202020204" pitchFamily="34" charset="0"/>
              <a:buChar char="•"/>
            </a:pPr>
            <a:r>
              <a:rPr lang="en-US" sz="2800" dirty="0"/>
              <a:t>Actual knowledge triggers a duty to:</a:t>
            </a:r>
          </a:p>
          <a:p>
            <a:pPr marL="742950" lvl="1" indent="-285750">
              <a:buFont typeface="Arial" panose="020B0604020202020204" pitchFamily="34" charset="0"/>
              <a:buChar char="•"/>
            </a:pPr>
            <a:r>
              <a:rPr lang="en-US" sz="2800" dirty="0"/>
              <a:t>Contact the complainant to offer supportive measures and discuss their options to resolve the concerns</a:t>
            </a:r>
          </a:p>
          <a:p>
            <a:pPr marL="742950" lvl="1" indent="-285750">
              <a:buFont typeface="Arial" panose="020B0604020202020204" pitchFamily="34" charset="0"/>
              <a:buChar char="•"/>
            </a:pPr>
            <a:r>
              <a:rPr lang="en-US" sz="2800" dirty="0"/>
              <a:t>Potentially, initiate an investigation even if the complainant does not wish to do so (risk analysis)</a:t>
            </a:r>
          </a:p>
        </p:txBody>
      </p:sp>
      <p:sp>
        <p:nvSpPr>
          <p:cNvPr id="2" name="Text Placeholder 1"/>
          <p:cNvSpPr>
            <a:spLocks noGrp="1"/>
          </p:cNvSpPr>
          <p:nvPr>
            <p:ph type="body" sz="quarter" idx="18"/>
          </p:nvPr>
        </p:nvSpPr>
        <p:spPr/>
        <p:txBody>
          <a:bodyPr/>
          <a:lstStyle/>
          <a:p>
            <a:r>
              <a:rPr lang="en-US" dirty="0" smtClean="0"/>
              <a:t>Receiving Reports</a:t>
            </a:r>
            <a:endParaRPr lang="en-US" dirty="0"/>
          </a:p>
        </p:txBody>
      </p:sp>
    </p:spTree>
    <p:extLst>
      <p:ext uri="{BB962C8B-B14F-4D97-AF65-F5344CB8AC3E}">
        <p14:creationId xmlns:p14="http://schemas.microsoft.com/office/powerpoint/2010/main" val="1972063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p:txBody>
          <a:bodyPr/>
          <a:lstStyle/>
          <a:p>
            <a:r>
              <a:rPr lang="en-US" dirty="0" smtClean="0"/>
              <a:t>Disclaimer</a:t>
            </a:r>
            <a:endParaRPr lang="en-US" dirty="0"/>
          </a:p>
        </p:txBody>
      </p:sp>
      <p:sp>
        <p:nvSpPr>
          <p:cNvPr id="5" name="Text Placeholder 4"/>
          <p:cNvSpPr>
            <a:spLocks noGrp="1"/>
          </p:cNvSpPr>
          <p:nvPr>
            <p:ph type="body" sz="quarter" idx="19"/>
          </p:nvPr>
        </p:nvSpPr>
        <p:spPr/>
        <p:txBody>
          <a:bodyPr/>
          <a:lstStyle/>
          <a:p>
            <a:pPr marL="0" indent="0">
              <a:buNone/>
            </a:pPr>
            <a:r>
              <a:rPr lang="en-US" dirty="0"/>
              <a:t>This presentation does not constitute legal advice.  Consult with competent legal counsel regarding how best to address your specific situation.</a:t>
            </a:r>
          </a:p>
          <a:p>
            <a:endParaRPr lang="en-US" dirty="0"/>
          </a:p>
        </p:txBody>
      </p:sp>
    </p:spTree>
    <p:extLst>
      <p:ext uri="{BB962C8B-B14F-4D97-AF65-F5344CB8AC3E}">
        <p14:creationId xmlns:p14="http://schemas.microsoft.com/office/powerpoint/2010/main" val="3029787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55964" y="1770610"/>
            <a:ext cx="10058400" cy="4401205"/>
          </a:xfrm>
          <a:prstGeom prst="rect">
            <a:avLst/>
          </a:prstGeom>
        </p:spPr>
        <p:txBody>
          <a:bodyPr wrap="square">
            <a:spAutoFit/>
          </a:bodyPr>
          <a:lstStyle/>
          <a:p>
            <a:pPr marL="285750" indent="-285750">
              <a:buFont typeface="Arial" panose="020B0604020202020204" pitchFamily="34" charset="0"/>
              <a:buChar char="•"/>
            </a:pPr>
            <a:r>
              <a:rPr lang="en-US" sz="2800" dirty="0"/>
              <a:t>Non-disciplinary, non-punitive individualized services as appropriate, as reasonably available, and without fee or charge to the individual receiving the services</a:t>
            </a:r>
          </a:p>
          <a:p>
            <a:pPr marL="285750" indent="-285750">
              <a:buFont typeface="Arial" panose="020B0604020202020204" pitchFamily="34" charset="0"/>
              <a:buChar char="•"/>
            </a:pPr>
            <a:r>
              <a:rPr lang="en-US" sz="2800" dirty="0"/>
              <a:t>Designed to restore or preserve equal access to your program until the case is resolved</a:t>
            </a:r>
          </a:p>
          <a:p>
            <a:pPr marL="285750" indent="-285750">
              <a:buFont typeface="Arial" panose="020B0604020202020204" pitchFamily="34" charset="0"/>
              <a:buChar char="•"/>
            </a:pPr>
            <a:r>
              <a:rPr lang="en-US" sz="2800" dirty="0"/>
              <a:t>Examples:  Counseling, deadline extensions, modifications of work/class schedules, campus escort services, no-contact restrictions, changes in work locations, leaves of absence, increased security</a:t>
            </a:r>
          </a:p>
          <a:p>
            <a:pPr marL="285750" indent="-285750">
              <a:buFont typeface="Arial" panose="020B0604020202020204" pitchFamily="34" charset="0"/>
              <a:buChar char="•"/>
            </a:pPr>
            <a:r>
              <a:rPr lang="en-US" sz="2800" dirty="0"/>
              <a:t>Note: Both parties are eligible for supportive measures.</a:t>
            </a:r>
          </a:p>
        </p:txBody>
      </p:sp>
      <p:sp>
        <p:nvSpPr>
          <p:cNvPr id="2" name="Text Placeholder 1"/>
          <p:cNvSpPr>
            <a:spLocks noGrp="1"/>
          </p:cNvSpPr>
          <p:nvPr>
            <p:ph type="body" sz="quarter" idx="18"/>
          </p:nvPr>
        </p:nvSpPr>
        <p:spPr/>
        <p:txBody>
          <a:bodyPr/>
          <a:lstStyle/>
          <a:p>
            <a:r>
              <a:rPr lang="en-US" dirty="0" smtClean="0"/>
              <a:t>Supportive Measures</a:t>
            </a:r>
            <a:endParaRPr lang="en-US" dirty="0"/>
          </a:p>
        </p:txBody>
      </p:sp>
    </p:spTree>
    <p:extLst>
      <p:ext uri="{BB962C8B-B14F-4D97-AF65-F5344CB8AC3E}">
        <p14:creationId xmlns:p14="http://schemas.microsoft.com/office/powerpoint/2010/main" val="2082116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1149" y="1582341"/>
            <a:ext cx="10607040" cy="4893647"/>
          </a:xfrm>
          <a:prstGeom prst="rect">
            <a:avLst/>
          </a:prstGeom>
        </p:spPr>
        <p:txBody>
          <a:bodyPr wrap="square">
            <a:spAutoFit/>
          </a:bodyPr>
          <a:lstStyle/>
          <a:p>
            <a:pPr marL="285750" indent="-285750">
              <a:buFont typeface="Arial" panose="020B0604020202020204" pitchFamily="34" charset="0"/>
              <a:buChar char="•"/>
            </a:pPr>
            <a:r>
              <a:rPr lang="en-US" sz="2400" dirty="0"/>
              <a:t>Not all </a:t>
            </a:r>
            <a:r>
              <a:rPr lang="en-US" sz="2400" dirty="0" smtClean="0"/>
              <a:t>reports will </a:t>
            </a:r>
            <a:r>
              <a:rPr lang="en-US" sz="2400" dirty="0"/>
              <a:t>trigger a process!</a:t>
            </a:r>
          </a:p>
          <a:p>
            <a:pPr marL="285750" indent="-285750">
              <a:buFont typeface="Arial" panose="020B0604020202020204" pitchFamily="34" charset="0"/>
              <a:buChar char="•"/>
            </a:pPr>
            <a:r>
              <a:rPr lang="en-US" sz="2400" dirty="0"/>
              <a:t>To go forward, must meet all of the following requirements:</a:t>
            </a:r>
          </a:p>
          <a:p>
            <a:pPr marL="742950" lvl="1" indent="-285750">
              <a:buFont typeface="Arial" panose="020B0604020202020204" pitchFamily="34" charset="0"/>
              <a:buChar char="•"/>
            </a:pPr>
            <a:r>
              <a:rPr lang="en-US" sz="2400" dirty="0"/>
              <a:t>Complainant must be participating in or attempting to participate in the recipient’s education program or activity of the recipient when the formal complaint is filed</a:t>
            </a:r>
          </a:p>
          <a:p>
            <a:pPr marL="742950" lvl="1" indent="-285750">
              <a:buFont typeface="Arial" panose="020B0604020202020204" pitchFamily="34" charset="0"/>
              <a:buChar char="•"/>
            </a:pPr>
            <a:r>
              <a:rPr lang="en-US" sz="2400" dirty="0"/>
              <a:t>Reported behavior must be directed at a person physically present in the United States</a:t>
            </a:r>
          </a:p>
          <a:p>
            <a:pPr marL="742950" lvl="1" indent="-285750">
              <a:buFont typeface="Arial" panose="020B0604020202020204" pitchFamily="34" charset="0"/>
              <a:buChar char="•"/>
            </a:pPr>
            <a:r>
              <a:rPr lang="en-US" sz="2400" dirty="0"/>
              <a:t>Reported behavior must potentially qualify as “sexual harassment” if it is proved</a:t>
            </a:r>
          </a:p>
          <a:p>
            <a:pPr marL="742950" lvl="1" indent="-285750">
              <a:buFont typeface="Arial" panose="020B0604020202020204" pitchFamily="34" charset="0"/>
              <a:buChar char="•"/>
            </a:pPr>
            <a:r>
              <a:rPr lang="en-US" sz="2400" dirty="0"/>
              <a:t>Reported behavior must have occurred in the recipient’s education program or activity</a:t>
            </a:r>
          </a:p>
          <a:p>
            <a:pPr marL="285750" indent="-285750">
              <a:buFont typeface="Arial" panose="020B0604020202020204" pitchFamily="34" charset="0"/>
              <a:buChar char="•"/>
            </a:pPr>
            <a:r>
              <a:rPr lang="en-US" sz="2400" dirty="0"/>
              <a:t>If formal complaint does not meet these requirements, must dismiss (but can still address conduct through another policy)</a:t>
            </a:r>
          </a:p>
        </p:txBody>
      </p:sp>
      <p:sp>
        <p:nvSpPr>
          <p:cNvPr id="2" name="Text Placeholder 1"/>
          <p:cNvSpPr>
            <a:spLocks noGrp="1"/>
          </p:cNvSpPr>
          <p:nvPr>
            <p:ph type="body" sz="quarter" idx="18"/>
          </p:nvPr>
        </p:nvSpPr>
        <p:spPr/>
        <p:txBody>
          <a:bodyPr/>
          <a:lstStyle/>
          <a:p>
            <a:r>
              <a:rPr lang="en-US" dirty="0" smtClean="0"/>
              <a:t>Threshold Issue</a:t>
            </a:r>
            <a:endParaRPr lang="en-US" dirty="0"/>
          </a:p>
        </p:txBody>
      </p:sp>
    </p:spTree>
    <p:extLst>
      <p:ext uri="{BB962C8B-B14F-4D97-AF65-F5344CB8AC3E}">
        <p14:creationId xmlns:p14="http://schemas.microsoft.com/office/powerpoint/2010/main" val="2537062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smtClean="0"/>
              <a:t>Formal Resolution - Investigation</a:t>
            </a:r>
            <a:endParaRPr lang="en-US" dirty="0"/>
          </a:p>
        </p:txBody>
      </p:sp>
      <p:sp>
        <p:nvSpPr>
          <p:cNvPr id="3" name="Rectangle 2"/>
          <p:cNvSpPr/>
          <p:nvPr/>
        </p:nvSpPr>
        <p:spPr>
          <a:xfrm>
            <a:off x="881149" y="1582341"/>
            <a:ext cx="10607040" cy="3970318"/>
          </a:xfrm>
          <a:prstGeom prst="rect">
            <a:avLst/>
          </a:prstGeom>
        </p:spPr>
        <p:txBody>
          <a:bodyPr wrap="square">
            <a:spAutoFit/>
          </a:bodyPr>
          <a:lstStyle/>
          <a:p>
            <a:pPr marL="285750" indent="-285750">
              <a:buFont typeface="Arial" panose="020B0604020202020204" pitchFamily="34" charset="0"/>
              <a:buChar char="•"/>
            </a:pPr>
            <a:r>
              <a:rPr lang="en-US" sz="2800" dirty="0"/>
              <a:t>Upon receipt of formal complaint of sexual harassment, provide detailed notice of allegations to both parties.  See 34 C.F.R. 106.44(b)(2).</a:t>
            </a:r>
          </a:p>
          <a:p>
            <a:pPr marL="285750" indent="-285750">
              <a:buFont typeface="Arial" panose="020B0604020202020204" pitchFamily="34" charset="0"/>
              <a:buChar char="•"/>
            </a:pPr>
            <a:r>
              <a:rPr lang="en-US" sz="2800" dirty="0"/>
              <a:t>Must be done before you interview the respondent!</a:t>
            </a:r>
          </a:p>
          <a:p>
            <a:pPr marL="285750" indent="-285750">
              <a:buFont typeface="Arial" panose="020B0604020202020204" pitchFamily="34" charset="0"/>
              <a:buChar char="•"/>
            </a:pPr>
            <a:r>
              <a:rPr lang="en-US" sz="2800" dirty="0"/>
              <a:t>Investigator interviews parties and relevant witnesses.</a:t>
            </a:r>
          </a:p>
          <a:p>
            <a:pPr marL="285750" indent="-285750">
              <a:buFont typeface="Arial" panose="020B0604020202020204" pitchFamily="34" charset="0"/>
              <a:buChar char="•"/>
            </a:pPr>
            <a:r>
              <a:rPr lang="en-US" sz="2800" dirty="0"/>
              <a:t>Each party may bring an advisor of their choice, who may be an attorney or a union representative.</a:t>
            </a:r>
          </a:p>
          <a:p>
            <a:pPr marL="285750" indent="-285750">
              <a:buFont typeface="Arial" panose="020B0604020202020204" pitchFamily="34" charset="0"/>
              <a:buChar char="•"/>
            </a:pPr>
            <a:r>
              <a:rPr lang="en-US" sz="2800" dirty="0"/>
              <a:t>Investigator gathers interview summaries and relevant evidence into a case file.</a:t>
            </a:r>
          </a:p>
        </p:txBody>
      </p:sp>
    </p:spTree>
    <p:extLst>
      <p:ext uri="{BB962C8B-B14F-4D97-AF65-F5344CB8AC3E}">
        <p14:creationId xmlns:p14="http://schemas.microsoft.com/office/powerpoint/2010/main" val="167469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1149" y="1582341"/>
            <a:ext cx="10607040" cy="3539430"/>
          </a:xfrm>
          <a:prstGeom prst="rect">
            <a:avLst/>
          </a:prstGeom>
        </p:spPr>
        <p:txBody>
          <a:bodyPr wrap="square">
            <a:spAutoFit/>
          </a:bodyPr>
          <a:lstStyle/>
          <a:p>
            <a:pPr marL="285750" indent="-285750">
              <a:buFont typeface="Arial" panose="020B0604020202020204" pitchFamily="34" charset="0"/>
              <a:buChar char="•"/>
            </a:pPr>
            <a:r>
              <a:rPr lang="en-US" sz="2800" dirty="0"/>
              <a:t>Parties and advisors receive 10 days to review relevant evidence directly related to the complaint (which may include a draft investigative report) and provide a written response</a:t>
            </a:r>
          </a:p>
          <a:p>
            <a:pPr marL="285750" indent="-285750">
              <a:buFont typeface="Arial" panose="020B0604020202020204" pitchFamily="34" charset="0"/>
              <a:buChar char="•"/>
            </a:pPr>
            <a:r>
              <a:rPr lang="en-US" sz="2800" dirty="0"/>
              <a:t>Investigator prepares a written investigative report that fairly summarizes all relevant evidence, including inculpatory and exculpatory evidence</a:t>
            </a:r>
          </a:p>
          <a:p>
            <a:pPr marL="285750" indent="-285750">
              <a:buFont typeface="Arial" panose="020B0604020202020204" pitchFamily="34" charset="0"/>
              <a:buChar char="•"/>
            </a:pPr>
            <a:r>
              <a:rPr lang="en-US" sz="2800" dirty="0"/>
              <a:t>Parties and advisors have another 10 days to review investigative report and provide a written response</a:t>
            </a:r>
          </a:p>
        </p:txBody>
      </p:sp>
      <p:sp>
        <p:nvSpPr>
          <p:cNvPr id="2" name="Text Placeholder 1"/>
          <p:cNvSpPr>
            <a:spLocks noGrp="1"/>
          </p:cNvSpPr>
          <p:nvPr>
            <p:ph type="body" sz="quarter" idx="18"/>
          </p:nvPr>
        </p:nvSpPr>
        <p:spPr/>
        <p:txBody>
          <a:bodyPr/>
          <a:lstStyle/>
          <a:p>
            <a:r>
              <a:rPr lang="en-US" dirty="0" smtClean="0"/>
              <a:t>Evidence Sharing</a:t>
            </a:r>
            <a:endParaRPr lang="en-US" dirty="0"/>
          </a:p>
        </p:txBody>
      </p:sp>
    </p:spTree>
    <p:extLst>
      <p:ext uri="{BB962C8B-B14F-4D97-AF65-F5344CB8AC3E}">
        <p14:creationId xmlns:p14="http://schemas.microsoft.com/office/powerpoint/2010/main" val="4122789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1149" y="1582341"/>
            <a:ext cx="10607040" cy="3539430"/>
          </a:xfrm>
          <a:prstGeom prst="rect">
            <a:avLst/>
          </a:prstGeom>
        </p:spPr>
        <p:txBody>
          <a:bodyPr wrap="square">
            <a:spAutoFit/>
          </a:bodyPr>
          <a:lstStyle/>
          <a:p>
            <a:pPr marL="285750" indent="-285750">
              <a:buFont typeface="Arial" panose="020B0604020202020204" pitchFamily="34" charset="0"/>
              <a:buChar char="•"/>
            </a:pPr>
            <a:r>
              <a:rPr lang="en-US" sz="2800" dirty="0"/>
              <a:t>Parties and advisors receive 10 days to review relevant evidence directly related to the complaint (which may include a draft investigative report) and provide a written response</a:t>
            </a:r>
          </a:p>
          <a:p>
            <a:pPr marL="285750" indent="-285750">
              <a:buFont typeface="Arial" panose="020B0604020202020204" pitchFamily="34" charset="0"/>
              <a:buChar char="•"/>
            </a:pPr>
            <a:r>
              <a:rPr lang="en-US" sz="2800" dirty="0"/>
              <a:t>Investigator prepares a written investigative report that fairly summarizes all relevant evidence, including inculpatory and exculpatory evidence</a:t>
            </a:r>
          </a:p>
          <a:p>
            <a:pPr marL="285750" indent="-285750">
              <a:buFont typeface="Arial" panose="020B0604020202020204" pitchFamily="34" charset="0"/>
              <a:buChar char="•"/>
            </a:pPr>
            <a:r>
              <a:rPr lang="en-US" sz="2800" dirty="0"/>
              <a:t>Parties and advisors have another 10 days to review investigative report and provide a written response</a:t>
            </a:r>
          </a:p>
        </p:txBody>
      </p:sp>
      <p:sp>
        <p:nvSpPr>
          <p:cNvPr id="2" name="Text Placeholder 1"/>
          <p:cNvSpPr>
            <a:spLocks noGrp="1"/>
          </p:cNvSpPr>
          <p:nvPr>
            <p:ph type="body" sz="quarter" idx="18"/>
          </p:nvPr>
        </p:nvSpPr>
        <p:spPr/>
        <p:txBody>
          <a:bodyPr/>
          <a:lstStyle/>
          <a:p>
            <a:r>
              <a:rPr lang="en-US" dirty="0" smtClean="0"/>
              <a:t>Evidence Sharing</a:t>
            </a:r>
            <a:endParaRPr lang="en-US" dirty="0"/>
          </a:p>
        </p:txBody>
      </p:sp>
    </p:spTree>
    <p:extLst>
      <p:ext uri="{BB962C8B-B14F-4D97-AF65-F5344CB8AC3E}">
        <p14:creationId xmlns:p14="http://schemas.microsoft.com/office/powerpoint/2010/main" val="41189581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1149" y="1582341"/>
            <a:ext cx="10607040" cy="2677656"/>
          </a:xfrm>
          <a:prstGeom prst="rect">
            <a:avLst/>
          </a:prstGeom>
        </p:spPr>
        <p:txBody>
          <a:bodyPr wrap="square">
            <a:spAutoFit/>
          </a:bodyPr>
          <a:lstStyle/>
          <a:p>
            <a:pPr marL="285750" indent="-285750">
              <a:buFont typeface="Arial" panose="020B0604020202020204" pitchFamily="34" charset="0"/>
              <a:buChar char="•"/>
            </a:pPr>
            <a:r>
              <a:rPr lang="en-US" sz="2800" dirty="0" smtClean="0"/>
              <a:t>Live, cross-examination hearing</a:t>
            </a:r>
          </a:p>
          <a:p>
            <a:pPr marL="285750" indent="-285750">
              <a:buFont typeface="Arial" panose="020B0604020202020204" pitchFamily="34" charset="0"/>
              <a:buChar char="•"/>
            </a:pPr>
            <a:r>
              <a:rPr lang="en-US" sz="2800" dirty="0" smtClean="0"/>
              <a:t>Parties must have advisors of their choice (University will appoint if the parties do not have their own) because all questioning must be conducted through advisors</a:t>
            </a:r>
          </a:p>
          <a:p>
            <a:pPr marL="285750" indent="-285750">
              <a:buFont typeface="Arial" panose="020B0604020202020204" pitchFamily="34" charset="0"/>
              <a:buChar char="•"/>
            </a:pPr>
            <a:r>
              <a:rPr lang="en-US" sz="2800" dirty="0" smtClean="0"/>
              <a:t>Hearing decision-maker or panel will conduct the hearing</a:t>
            </a:r>
            <a:endParaRPr lang="en-US" sz="2800" dirty="0"/>
          </a:p>
          <a:p>
            <a:pPr marL="285750" indent="-285750">
              <a:buFont typeface="Arial" panose="020B0604020202020204" pitchFamily="34" charset="0"/>
              <a:buChar char="•"/>
            </a:pPr>
            <a:r>
              <a:rPr lang="en-US" sz="2800" dirty="0" smtClean="0"/>
              <a:t>University will maintain a recording of the hearing</a:t>
            </a:r>
          </a:p>
        </p:txBody>
      </p:sp>
      <p:sp>
        <p:nvSpPr>
          <p:cNvPr id="2" name="Text Placeholder 1"/>
          <p:cNvSpPr>
            <a:spLocks noGrp="1"/>
          </p:cNvSpPr>
          <p:nvPr>
            <p:ph type="body" sz="quarter" idx="18"/>
          </p:nvPr>
        </p:nvSpPr>
        <p:spPr/>
        <p:txBody>
          <a:bodyPr/>
          <a:lstStyle/>
          <a:p>
            <a:r>
              <a:rPr lang="en-US" dirty="0" smtClean="0"/>
              <a:t>Hearing</a:t>
            </a:r>
            <a:endParaRPr lang="en-US" dirty="0"/>
          </a:p>
        </p:txBody>
      </p:sp>
    </p:spTree>
    <p:extLst>
      <p:ext uri="{BB962C8B-B14F-4D97-AF65-F5344CB8AC3E}">
        <p14:creationId xmlns:p14="http://schemas.microsoft.com/office/powerpoint/2010/main" val="1979351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1"/>
                </a:solidFill>
              </a:rPr>
              <a:t>Practical Implications of Compliance</a:t>
            </a:r>
            <a:endParaRPr lang="en-US" dirty="0">
              <a:solidFill>
                <a:schemeClr val="accent1"/>
              </a:solidFill>
            </a:endParaRPr>
          </a:p>
        </p:txBody>
      </p:sp>
      <p:pic>
        <p:nvPicPr>
          <p:cNvPr id="7" name="Picture Placeholder 4" descr="This photograph is a statue of Lady Liberty holding the scales of justice.  She is standing in front of a pile of law books."/>
          <p:cNvPicPr>
            <a:picLocks noGrp="1" noChangeAspect="1"/>
          </p:cNvPicPr>
          <p:nvPr>
            <p:ph type="pic" sz="quarter" idx="21"/>
          </p:nvPr>
        </p:nvPicPr>
        <p:blipFill>
          <a:blip r:embed="rId3" cstate="print">
            <a:extLst>
              <a:ext uri="{28A0092B-C50C-407E-A947-70E740481C1C}">
                <a14:useLocalDpi xmlns:a14="http://schemas.microsoft.com/office/drawing/2010/main" val="0"/>
              </a:ext>
            </a:extLst>
          </a:blip>
          <a:srcRect t="14205" b="14205"/>
          <a:stretch>
            <a:fillRect/>
          </a:stretch>
        </p:blipFill>
        <p:spPr/>
      </p:pic>
    </p:spTree>
    <p:extLst>
      <p:ext uri="{BB962C8B-B14F-4D97-AF65-F5344CB8AC3E}">
        <p14:creationId xmlns:p14="http://schemas.microsoft.com/office/powerpoint/2010/main" val="224298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447391" y="342849"/>
            <a:ext cx="8439150" cy="595451"/>
          </a:xfrm>
        </p:spPr>
        <p:txBody>
          <a:bodyPr/>
          <a:lstStyle/>
          <a:p>
            <a:r>
              <a:rPr lang="en-US" dirty="0"/>
              <a:t>Parties </a:t>
            </a:r>
            <a:r>
              <a:rPr lang="en-US" dirty="0" smtClean="0"/>
              <a:t>Involved – Employees and Contractors</a:t>
            </a:r>
            <a:endParaRPr lang="en-US" dirty="0"/>
          </a:p>
        </p:txBody>
      </p:sp>
      <p:sp>
        <p:nvSpPr>
          <p:cNvPr id="3" name="Text Placeholder 2"/>
          <p:cNvSpPr>
            <a:spLocks noGrp="1"/>
          </p:cNvSpPr>
          <p:nvPr>
            <p:ph type="body" sz="quarter" idx="19"/>
          </p:nvPr>
        </p:nvSpPr>
        <p:spPr/>
        <p:txBody>
          <a:bodyPr>
            <a:normAutofit/>
          </a:bodyPr>
          <a:lstStyle/>
          <a:p>
            <a:pPr marL="457200" indent="-457200"/>
            <a:r>
              <a:rPr lang="en-US" dirty="0"/>
              <a:t>Employees:</a:t>
            </a:r>
          </a:p>
          <a:p>
            <a:pPr marL="914400" lvl="1" indent="-457200"/>
            <a:r>
              <a:rPr lang="en-US" dirty="0"/>
              <a:t>Hospitals/employers must ensure risks are minimized for employees</a:t>
            </a:r>
          </a:p>
          <a:p>
            <a:pPr marL="914400" lvl="1" indent="-457200"/>
            <a:r>
              <a:rPr lang="en-US" dirty="0"/>
              <a:t>Health care providers = Ohio law and reporting rules apply</a:t>
            </a:r>
          </a:p>
          <a:p>
            <a:pPr marL="457200" indent="-457200"/>
            <a:endParaRPr lang="en-US" dirty="0"/>
          </a:p>
          <a:p>
            <a:pPr marL="457200" indent="-457200"/>
            <a:r>
              <a:rPr lang="en-US" dirty="0"/>
              <a:t>Contractors and vendors:</a:t>
            </a:r>
          </a:p>
          <a:p>
            <a:pPr marL="914400" lvl="1" indent="-457200"/>
            <a:r>
              <a:rPr lang="en-US" dirty="0"/>
              <a:t>CMS </a:t>
            </a:r>
            <a:r>
              <a:rPr lang="en-US" dirty="0" err="1"/>
              <a:t>CoP</a:t>
            </a:r>
            <a:r>
              <a:rPr lang="en-US" dirty="0"/>
              <a:t> §482.12(e): Contracted Services</a:t>
            </a:r>
          </a:p>
          <a:p>
            <a:pPr marL="914400" lvl="1" indent="-457200"/>
            <a:r>
              <a:rPr lang="en-US" dirty="0"/>
              <a:t>What are the contractual terms – who’s policies govern?</a:t>
            </a:r>
          </a:p>
          <a:p>
            <a:pPr marL="914400" lvl="1" indent="-457200"/>
            <a:r>
              <a:rPr lang="en-US" dirty="0"/>
              <a:t>Do they include prohibition against discrimination and harassment?</a:t>
            </a:r>
          </a:p>
          <a:p>
            <a:pPr marL="914400" lvl="1" indent="-457200"/>
            <a:r>
              <a:rPr lang="en-US" dirty="0"/>
              <a:t>Do they include Title IX Coordinator (or designated official for complaints)?</a:t>
            </a:r>
          </a:p>
          <a:p>
            <a:endParaRPr lang="en-US" dirty="0"/>
          </a:p>
          <a:p>
            <a:endParaRPr lang="en-US" dirty="0"/>
          </a:p>
          <a:p>
            <a:endParaRPr lang="en-US" dirty="0"/>
          </a:p>
        </p:txBody>
      </p:sp>
    </p:spTree>
    <p:extLst>
      <p:ext uri="{BB962C8B-B14F-4D97-AF65-F5344CB8AC3E}">
        <p14:creationId xmlns:p14="http://schemas.microsoft.com/office/powerpoint/2010/main" val="1963492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405828" y="251409"/>
            <a:ext cx="8439150" cy="595451"/>
          </a:xfrm>
        </p:spPr>
        <p:txBody>
          <a:bodyPr/>
          <a:lstStyle/>
          <a:p>
            <a:r>
              <a:rPr lang="en-US" dirty="0"/>
              <a:t>Parties </a:t>
            </a:r>
            <a:r>
              <a:rPr lang="en-US" dirty="0" smtClean="0"/>
              <a:t>Involved – Patients and Patient’s Rights Considerations (1 of 3)</a:t>
            </a:r>
            <a:endParaRPr lang="en-US" dirty="0"/>
          </a:p>
        </p:txBody>
      </p:sp>
      <p:sp>
        <p:nvSpPr>
          <p:cNvPr id="3" name="Text Placeholder 2"/>
          <p:cNvSpPr>
            <a:spLocks noGrp="1"/>
          </p:cNvSpPr>
          <p:nvPr>
            <p:ph type="body" sz="quarter" idx="19"/>
          </p:nvPr>
        </p:nvSpPr>
        <p:spPr/>
        <p:txBody>
          <a:bodyPr>
            <a:normAutofit fontScale="77500" lnSpcReduction="20000"/>
          </a:bodyPr>
          <a:lstStyle/>
          <a:p>
            <a:pPr marL="457200" indent="-457200"/>
            <a:r>
              <a:rPr lang="en-US" dirty="0"/>
              <a:t>Patients:  CMS </a:t>
            </a:r>
            <a:r>
              <a:rPr lang="en-US" dirty="0" err="1"/>
              <a:t>CoP</a:t>
            </a:r>
            <a:r>
              <a:rPr lang="en-US" dirty="0"/>
              <a:t> §482.13: Patient’s Rights</a:t>
            </a:r>
          </a:p>
          <a:p>
            <a:pPr marL="914400" lvl="1" indent="-457200"/>
            <a:r>
              <a:rPr lang="en-US" dirty="0"/>
              <a:t>§482.13(a)(2): Hospital Grievance Process</a:t>
            </a:r>
          </a:p>
          <a:p>
            <a:pPr marL="457200" indent="-457200"/>
            <a:endParaRPr lang="en-US" dirty="0"/>
          </a:p>
          <a:p>
            <a:pPr marL="457200" indent="-457200"/>
            <a:r>
              <a:rPr lang="en-US" dirty="0"/>
              <a:t>“Grievance”: formal or informal written or verbal complaint to hospital by patient (or patient representative) regarding patient’s care and includes allegations of abuse, neglect or other unethical behavior.</a:t>
            </a:r>
          </a:p>
          <a:p>
            <a:pPr marL="457200" indent="-457200"/>
            <a:endParaRPr lang="en-US" dirty="0"/>
          </a:p>
          <a:p>
            <a:pPr marL="457200" indent="-457200"/>
            <a:r>
              <a:rPr lang="en-US" dirty="0"/>
              <a:t>Grievance process must:</a:t>
            </a:r>
          </a:p>
          <a:p>
            <a:pPr marL="914400" lvl="1" indent="-457200"/>
            <a:r>
              <a:rPr lang="en-US" dirty="0"/>
              <a:t>Clearly explain procedure to submit grievance</a:t>
            </a:r>
          </a:p>
          <a:p>
            <a:pPr marL="914400" lvl="1" indent="-457200"/>
            <a:r>
              <a:rPr lang="en-US" dirty="0"/>
              <a:t>Promptly review, investigate and resolve grievance</a:t>
            </a:r>
          </a:p>
          <a:p>
            <a:pPr marL="914400" lvl="1" indent="-457200"/>
            <a:r>
              <a:rPr lang="en-US" dirty="0"/>
              <a:t>Provide written notice of decision to patient (or patient representative) that includes:</a:t>
            </a:r>
          </a:p>
          <a:p>
            <a:pPr marL="1371600" lvl="2" indent="-457200"/>
            <a:r>
              <a:rPr lang="en-US" dirty="0"/>
              <a:t>Name of hospital contact person</a:t>
            </a:r>
          </a:p>
          <a:p>
            <a:pPr marL="1371600" lvl="2" indent="-457200"/>
            <a:r>
              <a:rPr lang="en-US" dirty="0"/>
              <a:t>Steps taken on behalf of patient to investigate</a:t>
            </a:r>
          </a:p>
          <a:p>
            <a:pPr marL="1371600" lvl="2" indent="-457200"/>
            <a:r>
              <a:rPr lang="en-US" dirty="0"/>
              <a:t>Results of the grievance process</a:t>
            </a:r>
          </a:p>
          <a:p>
            <a:pPr marL="1371600" lvl="2" indent="-457200"/>
            <a:r>
              <a:rPr lang="en-US" dirty="0"/>
              <a:t>Date of completion </a:t>
            </a:r>
          </a:p>
          <a:p>
            <a:endParaRPr lang="en-US" dirty="0"/>
          </a:p>
          <a:p>
            <a:endParaRPr lang="en-US" dirty="0"/>
          </a:p>
          <a:p>
            <a:endParaRPr lang="en-US" dirty="0"/>
          </a:p>
        </p:txBody>
      </p:sp>
    </p:spTree>
    <p:extLst>
      <p:ext uri="{BB962C8B-B14F-4D97-AF65-F5344CB8AC3E}">
        <p14:creationId xmlns:p14="http://schemas.microsoft.com/office/powerpoint/2010/main" val="115828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555625" y="359474"/>
            <a:ext cx="8439150" cy="595451"/>
          </a:xfrm>
        </p:spPr>
        <p:txBody>
          <a:bodyPr/>
          <a:lstStyle/>
          <a:p>
            <a:r>
              <a:rPr lang="en-US" dirty="0"/>
              <a:t>Parties </a:t>
            </a:r>
            <a:r>
              <a:rPr lang="en-US" dirty="0" smtClean="0"/>
              <a:t>Involved – Patients and Patient’s Rights Considerations (2 of 3)</a:t>
            </a:r>
            <a:endParaRPr lang="en-US" dirty="0"/>
          </a:p>
        </p:txBody>
      </p:sp>
      <p:sp>
        <p:nvSpPr>
          <p:cNvPr id="3" name="Text Placeholder 2"/>
          <p:cNvSpPr>
            <a:spLocks noGrp="1"/>
          </p:cNvSpPr>
          <p:nvPr>
            <p:ph type="body" sz="quarter" idx="19"/>
          </p:nvPr>
        </p:nvSpPr>
        <p:spPr/>
        <p:txBody>
          <a:bodyPr>
            <a:normAutofit lnSpcReduction="10000"/>
          </a:bodyPr>
          <a:lstStyle/>
          <a:p>
            <a:pPr marL="457200" indent="-457200"/>
            <a:r>
              <a:rPr lang="en-US" sz="2400" dirty="0"/>
              <a:t>Patients:  CMS </a:t>
            </a:r>
            <a:r>
              <a:rPr lang="en-US" sz="2400" dirty="0" err="1"/>
              <a:t>CoP</a:t>
            </a:r>
            <a:r>
              <a:rPr lang="en-US" sz="2400" dirty="0"/>
              <a:t> §482.13: Patient’s Rights</a:t>
            </a:r>
          </a:p>
          <a:p>
            <a:pPr marL="457200" indent="-457200"/>
            <a:endParaRPr lang="en-US" sz="2400" dirty="0"/>
          </a:p>
          <a:p>
            <a:pPr marL="914400" lvl="1" indent="-457200"/>
            <a:r>
              <a:rPr lang="en-US" dirty="0"/>
              <a:t>§482.13(c)(2): Care provided in a safe setting</a:t>
            </a:r>
          </a:p>
          <a:p>
            <a:pPr marL="1371600" lvl="2" indent="-457200"/>
            <a:r>
              <a:rPr lang="en-US" sz="2400" dirty="0"/>
              <a:t>Hospitals must protect patients</a:t>
            </a:r>
          </a:p>
          <a:p>
            <a:pPr marL="1828800" lvl="3" indent="-457200"/>
            <a:r>
              <a:rPr lang="en-US" sz="2400" dirty="0"/>
              <a:t>Conduct patient risk assessments</a:t>
            </a:r>
          </a:p>
          <a:p>
            <a:pPr marL="2286000" lvl="4" indent="-457200"/>
            <a:r>
              <a:rPr lang="en-US" sz="2400" dirty="0"/>
              <a:t>Identify vulnerable patient populations</a:t>
            </a:r>
          </a:p>
          <a:p>
            <a:pPr marL="2286000" lvl="4" indent="-457200"/>
            <a:r>
              <a:rPr lang="en-US" sz="2400" dirty="0"/>
              <a:t>Provide adequate staffing levels for appropriate patient observation/monitoring</a:t>
            </a:r>
          </a:p>
          <a:p>
            <a:pPr marL="457200" indent="-457200"/>
            <a:endParaRPr lang="en-US" sz="2400" dirty="0"/>
          </a:p>
          <a:p>
            <a:pPr marL="1828800" lvl="3" indent="-457200"/>
            <a:r>
              <a:rPr lang="en-US" sz="2400" dirty="0"/>
              <a:t>Assess safety risks in all patient care area</a:t>
            </a:r>
          </a:p>
          <a:p>
            <a:pPr marL="2286000" lvl="4" indent="-457200"/>
            <a:r>
              <a:rPr lang="en-US" sz="2400" dirty="0"/>
              <a:t>Provide appropriate security and systems to protect patients</a:t>
            </a:r>
          </a:p>
          <a:p>
            <a:pPr marL="2286000" lvl="4" indent="-457200"/>
            <a:r>
              <a:rPr lang="en-US" sz="2400" dirty="0"/>
              <a:t>Limit/restrict unwanted visitors</a:t>
            </a:r>
          </a:p>
          <a:p>
            <a:endParaRPr lang="en-US" dirty="0"/>
          </a:p>
          <a:p>
            <a:endParaRPr lang="en-US" dirty="0"/>
          </a:p>
          <a:p>
            <a:endParaRPr lang="en-US" dirty="0"/>
          </a:p>
        </p:txBody>
      </p:sp>
    </p:spTree>
    <p:extLst>
      <p:ext uri="{BB962C8B-B14F-4D97-AF65-F5344CB8AC3E}">
        <p14:creationId xmlns:p14="http://schemas.microsoft.com/office/powerpoint/2010/main" val="1176598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p:txBody>
          <a:bodyPr/>
          <a:lstStyle/>
          <a:p>
            <a:r>
              <a:rPr lang="en-US" dirty="0" smtClean="0"/>
              <a:t>Agenda</a:t>
            </a:r>
            <a:endParaRPr lang="en-US" dirty="0"/>
          </a:p>
        </p:txBody>
      </p:sp>
      <p:sp>
        <p:nvSpPr>
          <p:cNvPr id="8" name="Text Placeholder 7"/>
          <p:cNvSpPr>
            <a:spLocks noGrp="1"/>
          </p:cNvSpPr>
          <p:nvPr>
            <p:ph type="body" sz="quarter" idx="19"/>
          </p:nvPr>
        </p:nvSpPr>
        <p:spPr/>
        <p:txBody>
          <a:bodyPr/>
          <a:lstStyle/>
          <a:p>
            <a:pPr marL="0" indent="0">
              <a:buNone/>
            </a:pPr>
            <a:endParaRPr lang="en-US" sz="3200" dirty="0" smtClean="0"/>
          </a:p>
          <a:p>
            <a:pPr marL="457200" indent="-457200"/>
            <a:r>
              <a:rPr lang="en-US" sz="3200" dirty="0" smtClean="0"/>
              <a:t>9:00-9:10 </a:t>
            </a:r>
            <a:r>
              <a:rPr lang="en-US" sz="3200" dirty="0" smtClean="0"/>
              <a:t>– </a:t>
            </a:r>
            <a:r>
              <a:rPr lang="en-US" sz="3200" dirty="0" smtClean="0"/>
              <a:t>Why you are here in this training</a:t>
            </a:r>
          </a:p>
          <a:p>
            <a:pPr marL="457200" indent="-457200"/>
            <a:r>
              <a:rPr lang="en-US" sz="3200" dirty="0" smtClean="0"/>
              <a:t>9:10-10:30- Title </a:t>
            </a:r>
            <a:r>
              <a:rPr lang="en-US" sz="3200" dirty="0" smtClean="0"/>
              <a:t>IX and why it applies to the Medical </a:t>
            </a:r>
            <a:r>
              <a:rPr lang="en-US" sz="3200" dirty="0" smtClean="0"/>
              <a:t>Center and the Title IX Regulations </a:t>
            </a:r>
            <a:endParaRPr lang="en-US" sz="3200" dirty="0"/>
          </a:p>
          <a:p>
            <a:pPr marL="457200" indent="-457200"/>
            <a:r>
              <a:rPr lang="en-US" sz="3200" dirty="0" smtClean="0"/>
              <a:t>10:30-11:00 - Practical implications for Title IX at the Medical Center</a:t>
            </a:r>
            <a:endParaRPr lang="en-US" sz="3200" dirty="0"/>
          </a:p>
          <a:p>
            <a:endParaRPr lang="en-US" dirty="0"/>
          </a:p>
        </p:txBody>
      </p:sp>
      <p:sp>
        <p:nvSpPr>
          <p:cNvPr id="5" name="Slide Number Placeholder 4"/>
          <p:cNvSpPr>
            <a:spLocks noGrp="1"/>
          </p:cNvSpPr>
          <p:nvPr>
            <p:ph type="sldNum" sz="quarter" idx="4294967295"/>
          </p:nvPr>
        </p:nvSpPr>
        <p:spPr>
          <a:xfrm>
            <a:off x="11791950" y="6429375"/>
            <a:ext cx="400050" cy="365125"/>
          </a:xfrm>
        </p:spPr>
        <p:txBody>
          <a:bodyPr/>
          <a:lstStyle/>
          <a:p>
            <a:fld id="{D74EEBE0-90DA-9449-945D-BE812F6254A8}" type="slidenum">
              <a:rPr lang="en-US" smtClean="0"/>
              <a:pPr/>
              <a:t>4</a:t>
            </a:fld>
            <a:endParaRPr lang="en-US" dirty="0"/>
          </a:p>
        </p:txBody>
      </p:sp>
    </p:spTree>
    <p:extLst>
      <p:ext uri="{BB962C8B-B14F-4D97-AF65-F5344CB8AC3E}">
        <p14:creationId xmlns:p14="http://schemas.microsoft.com/office/powerpoint/2010/main" val="3138981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555625" y="359474"/>
            <a:ext cx="8439150" cy="595451"/>
          </a:xfrm>
        </p:spPr>
        <p:txBody>
          <a:bodyPr/>
          <a:lstStyle/>
          <a:p>
            <a:r>
              <a:rPr lang="en-US" dirty="0"/>
              <a:t>Parties </a:t>
            </a:r>
            <a:r>
              <a:rPr lang="en-US" dirty="0" smtClean="0"/>
              <a:t>Involved – Patients and Patient’s Rights Considerations (3 of 3)</a:t>
            </a:r>
            <a:endParaRPr lang="en-US" dirty="0"/>
          </a:p>
        </p:txBody>
      </p:sp>
      <p:sp>
        <p:nvSpPr>
          <p:cNvPr id="3" name="Text Placeholder 2"/>
          <p:cNvSpPr>
            <a:spLocks noGrp="1"/>
          </p:cNvSpPr>
          <p:nvPr>
            <p:ph type="body" sz="quarter" idx="19"/>
          </p:nvPr>
        </p:nvSpPr>
        <p:spPr/>
        <p:txBody>
          <a:bodyPr>
            <a:normAutofit/>
          </a:bodyPr>
          <a:lstStyle/>
          <a:p>
            <a:pPr marL="457200" indent="-457200"/>
            <a:r>
              <a:rPr lang="en-US" sz="2400" dirty="0"/>
              <a:t>Patients:  CMS </a:t>
            </a:r>
            <a:r>
              <a:rPr lang="en-US" sz="2400" dirty="0" err="1"/>
              <a:t>CoP</a:t>
            </a:r>
            <a:r>
              <a:rPr lang="en-US" sz="2400" dirty="0"/>
              <a:t> §482.13: Patient’s Rights</a:t>
            </a:r>
          </a:p>
          <a:p>
            <a:pPr marL="457200" indent="-457200"/>
            <a:endParaRPr lang="en-US" sz="2400" dirty="0"/>
          </a:p>
          <a:p>
            <a:pPr marL="457200" indent="-457200"/>
            <a:r>
              <a:rPr lang="en-US" sz="2400" dirty="0"/>
              <a:t>§482.13(c)(3): Patient right to be free from all forms of abuse/harassment</a:t>
            </a:r>
          </a:p>
          <a:p>
            <a:pPr marL="914400" lvl="1" indent="-457200"/>
            <a:r>
              <a:rPr lang="en-US" dirty="0"/>
              <a:t>Hospital must ensure patients are free from all forms of abuse, neglect or harassment from staff, other patients and/or visitors.</a:t>
            </a:r>
          </a:p>
          <a:p>
            <a:pPr marL="914400" lvl="1" indent="-457200"/>
            <a:r>
              <a:rPr lang="en-US" dirty="0"/>
              <a:t>Be proactive to prevent or identify events/occurrences that may constitute abuse.</a:t>
            </a:r>
          </a:p>
          <a:p>
            <a:pPr marL="914400" lvl="1" indent="-457200"/>
            <a:r>
              <a:rPr lang="en-US" dirty="0"/>
              <a:t>Policies for investigation of abuse allegations must include:</a:t>
            </a:r>
          </a:p>
          <a:p>
            <a:pPr marL="1371600" lvl="2" indent="-457200"/>
            <a:r>
              <a:rPr lang="en-US" sz="2400" dirty="0"/>
              <a:t>Methods to protect patients from abuse during investigation of allegations.</a:t>
            </a:r>
          </a:p>
          <a:p>
            <a:pPr marL="1371600" lvl="2" indent="-457200"/>
            <a:r>
              <a:rPr lang="en-US" sz="2400" dirty="0"/>
              <a:t>Investigations of abuse or mistreatment are timely, objective and thorough.</a:t>
            </a:r>
          </a:p>
          <a:p>
            <a:pPr marL="1371600" lvl="2" indent="-457200"/>
            <a:r>
              <a:rPr lang="en-US" sz="2400" dirty="0"/>
              <a:t>Appropriate corrective action occurs and incidents of abuse or harassment are reported in accordance with applicable federal, state and local laws.</a:t>
            </a:r>
          </a:p>
          <a:p>
            <a:endParaRPr lang="en-US" dirty="0"/>
          </a:p>
          <a:p>
            <a:endParaRPr lang="en-US" dirty="0"/>
          </a:p>
        </p:txBody>
      </p:sp>
    </p:spTree>
    <p:extLst>
      <p:ext uri="{BB962C8B-B14F-4D97-AF65-F5344CB8AC3E}">
        <p14:creationId xmlns:p14="http://schemas.microsoft.com/office/powerpoint/2010/main" val="13830057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Hypotheticals</a:t>
            </a:r>
            <a:endParaRPr lang="en-US" dirty="0">
              <a:solidFill>
                <a:schemeClr val="accent1"/>
              </a:solidFill>
            </a:endParaRPr>
          </a:p>
        </p:txBody>
      </p:sp>
      <p:sp>
        <p:nvSpPr>
          <p:cNvPr id="4" name="Text Placeholder 3"/>
          <p:cNvSpPr>
            <a:spLocks noGrp="1"/>
          </p:cNvSpPr>
          <p:nvPr>
            <p:ph type="body" sz="quarter" idx="32"/>
          </p:nvPr>
        </p:nvSpPr>
        <p:spPr/>
        <p:txBody>
          <a:bodyPr/>
          <a:lstStyle/>
          <a:p>
            <a:endParaRPr lang="en-US" i="1" dirty="0"/>
          </a:p>
        </p:txBody>
      </p:sp>
      <p:pic>
        <p:nvPicPr>
          <p:cNvPr id="5" name="Picture Placeholder 4" descr="Picture of light bulbs with question marks in them" title="Picture of Light Bulbs"/>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9" r="19"/>
          <a:stretch>
            <a:fillRect/>
          </a:stretch>
        </p:blipFill>
        <p:spPr/>
      </p:pic>
    </p:spTree>
    <p:extLst>
      <p:ext uri="{BB962C8B-B14F-4D97-AF65-F5344CB8AC3E}">
        <p14:creationId xmlns:p14="http://schemas.microsoft.com/office/powerpoint/2010/main" val="13276451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555625" y="359474"/>
            <a:ext cx="8439150" cy="595451"/>
          </a:xfrm>
        </p:spPr>
        <p:txBody>
          <a:bodyPr/>
          <a:lstStyle/>
          <a:p>
            <a:r>
              <a:rPr lang="en-US" dirty="0" smtClean="0"/>
              <a:t>Case Study #1</a:t>
            </a:r>
            <a:endParaRPr lang="en-US" dirty="0"/>
          </a:p>
        </p:txBody>
      </p:sp>
      <p:sp>
        <p:nvSpPr>
          <p:cNvPr id="3" name="Text Placeholder 2"/>
          <p:cNvSpPr>
            <a:spLocks noGrp="1"/>
          </p:cNvSpPr>
          <p:nvPr>
            <p:ph type="body" sz="quarter" idx="19"/>
          </p:nvPr>
        </p:nvSpPr>
        <p:spPr/>
        <p:txBody>
          <a:bodyPr>
            <a:normAutofit fontScale="92500" lnSpcReduction="10000"/>
          </a:bodyPr>
          <a:lstStyle/>
          <a:p>
            <a:pPr marL="0" indent="0">
              <a:buNone/>
            </a:pPr>
            <a:r>
              <a:rPr lang="en-US" sz="2400" dirty="0" smtClean="0"/>
              <a:t>Resident v. </a:t>
            </a:r>
            <a:r>
              <a:rPr lang="en-US" sz="2400" smtClean="0"/>
              <a:t>Physician</a:t>
            </a:r>
          </a:p>
          <a:p>
            <a:pPr marL="0" indent="0">
              <a:buNone/>
            </a:pPr>
            <a:endParaRPr lang="en-US" sz="2400" dirty="0"/>
          </a:p>
          <a:p>
            <a:pPr marL="457200" indent="-457200"/>
            <a:r>
              <a:rPr lang="en-US" sz="2400" dirty="0"/>
              <a:t>Resident </a:t>
            </a:r>
            <a:r>
              <a:rPr lang="en-US" sz="2400" dirty="0" err="1"/>
              <a:t>Fedup</a:t>
            </a:r>
            <a:r>
              <a:rPr lang="en-US" sz="2400" dirty="0"/>
              <a:t> tells her program coordinator that she no longer wants to be scheduled for surgical cases with Dr. Hawkeye because he makes inappropriate sexual jokes and suggestive comments during every surgery. </a:t>
            </a:r>
          </a:p>
          <a:p>
            <a:pPr marL="457200" indent="-457200"/>
            <a:r>
              <a:rPr lang="en-US" sz="2400" dirty="0"/>
              <a:t>The program coordinator responds that he is harmless and a talented surgeon that they are lucky to have on staff. The Program Coordinator also says that no other residents have complained (she is the only female surgical resident) besides she has to work with Dr. Hawkeye in order to get the right case mix to complete her training. </a:t>
            </a:r>
          </a:p>
          <a:p>
            <a:pPr marL="457200" indent="-457200"/>
            <a:r>
              <a:rPr lang="en-US" sz="2400" dirty="0"/>
              <a:t>The next day Resident </a:t>
            </a:r>
            <a:r>
              <a:rPr lang="en-US" sz="2400" dirty="0" err="1"/>
              <a:t>Fedup</a:t>
            </a:r>
            <a:r>
              <a:rPr lang="en-US" sz="2400" dirty="0"/>
              <a:t> is seen rushing out of the OR very flustered. </a:t>
            </a:r>
          </a:p>
          <a:p>
            <a:pPr marL="457200" indent="-457200"/>
            <a:r>
              <a:rPr lang="en-US" sz="2400" dirty="0"/>
              <a:t>A scrub tech tells the OR manager that when they were scrubbing out and talking about her upcoming wedding, Dr. Hawkeye interrupted “Don’t get pregnant until you have completed with your residency.”</a:t>
            </a:r>
          </a:p>
          <a:p>
            <a:endParaRPr lang="en-US" dirty="0"/>
          </a:p>
          <a:p>
            <a:endParaRPr lang="en-US" dirty="0"/>
          </a:p>
        </p:txBody>
      </p:sp>
    </p:spTree>
    <p:extLst>
      <p:ext uri="{BB962C8B-B14F-4D97-AF65-F5344CB8AC3E}">
        <p14:creationId xmlns:p14="http://schemas.microsoft.com/office/powerpoint/2010/main" val="12334766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555625" y="359474"/>
            <a:ext cx="8439150" cy="595451"/>
          </a:xfrm>
        </p:spPr>
        <p:txBody>
          <a:bodyPr/>
          <a:lstStyle/>
          <a:p>
            <a:r>
              <a:rPr lang="en-US" dirty="0" smtClean="0"/>
              <a:t>Case Study #2</a:t>
            </a:r>
            <a:endParaRPr lang="en-US" dirty="0"/>
          </a:p>
        </p:txBody>
      </p:sp>
      <p:sp>
        <p:nvSpPr>
          <p:cNvPr id="3" name="Text Placeholder 2"/>
          <p:cNvSpPr>
            <a:spLocks noGrp="1"/>
          </p:cNvSpPr>
          <p:nvPr>
            <p:ph type="body" sz="quarter" idx="19"/>
          </p:nvPr>
        </p:nvSpPr>
        <p:spPr/>
        <p:txBody>
          <a:bodyPr>
            <a:normAutofit/>
          </a:bodyPr>
          <a:lstStyle/>
          <a:p>
            <a:pPr marL="0" indent="0">
              <a:buNone/>
            </a:pPr>
            <a:r>
              <a:rPr lang="en-US" sz="2400" dirty="0"/>
              <a:t>Nursing student vs. Resident</a:t>
            </a:r>
          </a:p>
          <a:p>
            <a:pPr marL="0" indent="0">
              <a:buNone/>
            </a:pPr>
            <a:endParaRPr lang="en-US" sz="2400" dirty="0"/>
          </a:p>
          <a:p>
            <a:pPr marL="457200" indent="-457200"/>
            <a:r>
              <a:rPr lang="en-US" sz="2400" dirty="0"/>
              <a:t>RN student Lauren told her preceptor that she feels like Resident Creep follows her around the hospital and always shows up on whatever unit she is assigned. </a:t>
            </a:r>
          </a:p>
          <a:p>
            <a:pPr marL="457200" indent="-457200"/>
            <a:r>
              <a:rPr lang="en-US" sz="2400" dirty="0"/>
              <a:t>Lauren is leaving a patient’s room in the ICU. </a:t>
            </a:r>
          </a:p>
          <a:p>
            <a:pPr marL="457200" indent="-457200"/>
            <a:r>
              <a:rPr lang="en-US" sz="2400" dirty="0"/>
              <a:t>When she starts to remove her PPE, Resident Creep walks over closely to her and whispers “Take it all off so I can take some pictures for later tonight.”</a:t>
            </a:r>
          </a:p>
          <a:p>
            <a:endParaRPr lang="en-US" dirty="0"/>
          </a:p>
        </p:txBody>
      </p:sp>
    </p:spTree>
    <p:extLst>
      <p:ext uri="{BB962C8B-B14F-4D97-AF65-F5344CB8AC3E}">
        <p14:creationId xmlns:p14="http://schemas.microsoft.com/office/powerpoint/2010/main" val="9137529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555625" y="359474"/>
            <a:ext cx="8439150" cy="595451"/>
          </a:xfrm>
        </p:spPr>
        <p:txBody>
          <a:bodyPr/>
          <a:lstStyle/>
          <a:p>
            <a:r>
              <a:rPr lang="en-US" dirty="0" smtClean="0"/>
              <a:t>Case Study #3</a:t>
            </a:r>
            <a:endParaRPr lang="en-US" dirty="0"/>
          </a:p>
        </p:txBody>
      </p:sp>
      <p:sp>
        <p:nvSpPr>
          <p:cNvPr id="3" name="Text Placeholder 2"/>
          <p:cNvSpPr>
            <a:spLocks noGrp="1"/>
          </p:cNvSpPr>
          <p:nvPr>
            <p:ph type="body" sz="quarter" idx="19"/>
          </p:nvPr>
        </p:nvSpPr>
        <p:spPr/>
        <p:txBody>
          <a:bodyPr>
            <a:normAutofit/>
          </a:bodyPr>
          <a:lstStyle/>
          <a:p>
            <a:pPr marL="0" indent="0">
              <a:buNone/>
            </a:pPr>
            <a:r>
              <a:rPr lang="en-US" sz="2400" dirty="0"/>
              <a:t>Patient vs. Nurse</a:t>
            </a:r>
          </a:p>
          <a:p>
            <a:pPr marL="457200" indent="-457200"/>
            <a:r>
              <a:rPr lang="en-US" sz="2400" dirty="0"/>
              <a:t>Patient Daisy wakes up and complains to Nurse Stephanie that she was assaulted by a man during the night. </a:t>
            </a:r>
          </a:p>
          <a:p>
            <a:pPr marL="457200" indent="-457200"/>
            <a:r>
              <a:rPr lang="en-US" sz="2400" dirty="0"/>
              <a:t>Nurse Stephanie asks what happened. </a:t>
            </a:r>
          </a:p>
          <a:p>
            <a:pPr marL="457200" indent="-457200"/>
            <a:r>
              <a:rPr lang="en-US" sz="2400" dirty="0"/>
              <a:t>Daisy says she doesn’t know the man but he rubbed her pelvic area during the night. </a:t>
            </a:r>
          </a:p>
          <a:p>
            <a:pPr marL="457200" indent="-457200"/>
            <a:r>
              <a:rPr lang="en-US" sz="2400" dirty="0"/>
              <a:t>Then Nurse David walks in the room to check on Daisy and Daisy becomes frightened and tells Nurse Stephanie, “It was him!” and points to Nurse David.</a:t>
            </a:r>
          </a:p>
          <a:p>
            <a:pPr marL="457200" indent="-457200"/>
            <a:r>
              <a:rPr lang="en-US" sz="2400" dirty="0"/>
              <a:t>Nurse Stephanie calls Security and speaks with David who says he changed Daisy’s catheter during the night. </a:t>
            </a:r>
          </a:p>
        </p:txBody>
      </p:sp>
    </p:spTree>
    <p:extLst>
      <p:ext uri="{BB962C8B-B14F-4D97-AF65-F5344CB8AC3E}">
        <p14:creationId xmlns:p14="http://schemas.microsoft.com/office/powerpoint/2010/main" val="23794699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Final Thoughts</a:t>
            </a:r>
          </a:p>
        </p:txBody>
      </p:sp>
      <p:sp>
        <p:nvSpPr>
          <p:cNvPr id="3" name="Text Placeholder 2"/>
          <p:cNvSpPr>
            <a:spLocks noGrp="1"/>
          </p:cNvSpPr>
          <p:nvPr>
            <p:ph type="body" sz="quarter" idx="19"/>
          </p:nvPr>
        </p:nvSpPr>
        <p:spPr/>
        <p:txBody>
          <a:bodyPr/>
          <a:lstStyle/>
          <a:p>
            <a:pPr marL="457200" indent="-457200"/>
            <a:r>
              <a:rPr lang="en-US" dirty="0"/>
              <a:t>The law sets the floor, not the ceiling.  </a:t>
            </a:r>
          </a:p>
          <a:p>
            <a:pPr marL="457200" indent="-457200"/>
            <a:r>
              <a:rPr lang="en-US" dirty="0"/>
              <a:t>How your treat your students and employees figures not just into legal compliance, but also:</a:t>
            </a:r>
          </a:p>
          <a:p>
            <a:pPr marL="914400" lvl="1" indent="-457200"/>
            <a:r>
              <a:rPr lang="en-US" sz="2800" dirty="0"/>
              <a:t>Retention</a:t>
            </a:r>
          </a:p>
          <a:p>
            <a:pPr marL="914400" lvl="1" indent="-457200"/>
            <a:r>
              <a:rPr lang="en-US" sz="2800" dirty="0"/>
              <a:t>Recruiting</a:t>
            </a:r>
          </a:p>
          <a:p>
            <a:pPr marL="914400" lvl="1" indent="-457200"/>
            <a:r>
              <a:rPr lang="en-US" sz="2800" dirty="0"/>
              <a:t>Public Relations</a:t>
            </a:r>
          </a:p>
          <a:p>
            <a:pPr marL="914400" lvl="1" indent="-457200"/>
            <a:r>
              <a:rPr lang="en-US" sz="2800" dirty="0"/>
              <a:t>Donations</a:t>
            </a:r>
          </a:p>
          <a:p>
            <a:pPr marL="457200" indent="-457200"/>
            <a:r>
              <a:rPr lang="en-US" dirty="0"/>
              <a:t>What is both compliant and consistent with your institution’s ethic of care?</a:t>
            </a:r>
          </a:p>
          <a:p>
            <a:endParaRPr lang="en-US" dirty="0"/>
          </a:p>
        </p:txBody>
      </p:sp>
    </p:spTree>
    <p:extLst>
      <p:ext uri="{BB962C8B-B14F-4D97-AF65-F5344CB8AC3E}">
        <p14:creationId xmlns:p14="http://schemas.microsoft.com/office/powerpoint/2010/main" val="20253048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Keep in Touch!</a:t>
            </a:r>
          </a:p>
        </p:txBody>
      </p:sp>
      <p:sp>
        <p:nvSpPr>
          <p:cNvPr id="3" name="Text Placeholder 2"/>
          <p:cNvSpPr>
            <a:spLocks noGrp="1"/>
          </p:cNvSpPr>
          <p:nvPr>
            <p:ph type="body" sz="quarter" idx="19"/>
          </p:nvPr>
        </p:nvSpPr>
        <p:spPr/>
        <p:txBody>
          <a:bodyPr/>
          <a:lstStyle/>
          <a:p>
            <a:pPr marL="457200" indent="-457200"/>
            <a:r>
              <a:rPr lang="en-US" dirty="0"/>
              <a:t>Find us on LinkedIn:  </a:t>
            </a:r>
          </a:p>
          <a:p>
            <a:pPr marL="914400" lvl="1" indent="-457200"/>
            <a:r>
              <a:rPr lang="en-US" dirty="0"/>
              <a:t>Erin Butcher</a:t>
            </a:r>
          </a:p>
          <a:p>
            <a:pPr marL="457200" indent="-457200"/>
            <a:r>
              <a:rPr lang="en-US" dirty="0" smtClean="0"/>
              <a:t>Subscribe </a:t>
            </a:r>
            <a:r>
              <a:rPr lang="en-US" dirty="0"/>
              <a:t>to our newsletter on our homepage by clicking “subscribe” in the upper right corner</a:t>
            </a:r>
          </a:p>
          <a:p>
            <a:endParaRPr lang="en-US" dirty="0"/>
          </a:p>
        </p:txBody>
      </p:sp>
    </p:spTree>
    <p:extLst>
      <p:ext uri="{BB962C8B-B14F-4D97-AF65-F5344CB8AC3E}">
        <p14:creationId xmlns:p14="http://schemas.microsoft.com/office/powerpoint/2010/main" val="870438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1"/>
                </a:solidFill>
              </a:rPr>
              <a:t>Why you are here – in this very training…</a:t>
            </a:r>
            <a:endParaRPr lang="en-US" dirty="0">
              <a:solidFill>
                <a:schemeClr val="accent1"/>
              </a:solidFill>
            </a:endParaRPr>
          </a:p>
        </p:txBody>
      </p:sp>
      <p:pic>
        <p:nvPicPr>
          <p:cNvPr id="5" name="Picture Placeholder 4" descr="This is a graphic of a magnifying glass showing where a puzzle piece fits"/>
          <p:cNvPicPr>
            <a:picLocks noGrp="1" noChangeAspect="1"/>
          </p:cNvPicPr>
          <p:nvPr>
            <p:ph type="pic" sz="quarter" idx="21"/>
          </p:nvPr>
        </p:nvPicPr>
        <p:blipFill>
          <a:blip r:embed="rId3" cstate="print">
            <a:extLst>
              <a:ext uri="{28A0092B-C50C-407E-A947-70E740481C1C}">
                <a14:useLocalDpi xmlns:a14="http://schemas.microsoft.com/office/drawing/2010/main" val="0"/>
              </a:ext>
            </a:extLst>
          </a:blip>
          <a:srcRect t="17188" b="17188"/>
          <a:stretch>
            <a:fillRect/>
          </a:stretch>
        </p:blipFill>
        <p:spPr/>
      </p:pic>
    </p:spTree>
    <p:extLst>
      <p:ext uri="{BB962C8B-B14F-4D97-AF65-F5344CB8AC3E}">
        <p14:creationId xmlns:p14="http://schemas.microsoft.com/office/powerpoint/2010/main" val="239755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1149" y="1582341"/>
            <a:ext cx="10607040" cy="4770537"/>
          </a:xfrm>
          <a:prstGeom prst="rect">
            <a:avLst/>
          </a:prstGeom>
        </p:spPr>
        <p:txBody>
          <a:bodyPr wrap="square">
            <a:spAutoFit/>
          </a:bodyPr>
          <a:lstStyle/>
          <a:p>
            <a:pPr marL="285750" indent="-285750">
              <a:buFont typeface="Arial" panose="020B0604020202020204" pitchFamily="34" charset="0"/>
              <a:buChar char="•"/>
            </a:pPr>
            <a:r>
              <a:rPr lang="en-US" sz="2800" dirty="0" smtClean="0"/>
              <a:t>An institution </a:t>
            </a:r>
            <a:r>
              <a:rPr lang="en-US" sz="2800" dirty="0"/>
              <a:t>must provide training for </a:t>
            </a:r>
            <a:r>
              <a:rPr lang="en-US" sz="2800" dirty="0" smtClean="0"/>
              <a:t>its </a:t>
            </a:r>
            <a:r>
              <a:rPr lang="en-US" sz="2800" dirty="0"/>
              <a:t>investigators, decision-makers, Title IX Coordinator(s), and appeals officers</a:t>
            </a:r>
          </a:p>
          <a:p>
            <a:pPr marL="742950" lvl="1" indent="-285750">
              <a:buFont typeface="Arial" panose="020B0604020202020204" pitchFamily="34" charset="0"/>
              <a:buChar char="•"/>
            </a:pPr>
            <a:r>
              <a:rPr lang="en-US" sz="2800" dirty="0"/>
              <a:t>Definition of sexual harassment</a:t>
            </a:r>
          </a:p>
          <a:p>
            <a:pPr marL="742950" lvl="1" indent="-285750">
              <a:buFont typeface="Arial" panose="020B0604020202020204" pitchFamily="34" charset="0"/>
              <a:buChar char="•"/>
            </a:pPr>
            <a:r>
              <a:rPr lang="en-US" sz="2800" dirty="0"/>
              <a:t>Scope of your education program/activity</a:t>
            </a:r>
          </a:p>
          <a:p>
            <a:pPr marL="742950" lvl="1" indent="-285750">
              <a:buFont typeface="Arial" panose="020B0604020202020204" pitchFamily="34" charset="0"/>
              <a:buChar char="•"/>
            </a:pPr>
            <a:r>
              <a:rPr lang="en-US" sz="2800" dirty="0"/>
              <a:t>How to conduct an investigation and grievance process including hearings, appeals, and informal resolution processes (as applicable)</a:t>
            </a:r>
          </a:p>
          <a:p>
            <a:pPr marL="742950" lvl="1" indent="-285750">
              <a:buFont typeface="Arial" panose="020B0604020202020204" pitchFamily="34" charset="0"/>
              <a:buChar char="•"/>
            </a:pPr>
            <a:r>
              <a:rPr lang="en-US" sz="2800" dirty="0"/>
              <a:t>How to serve impartially, including by avoiding prejudgment of the facts at issue, conflicts of interest, and bias</a:t>
            </a:r>
          </a:p>
          <a:p>
            <a:pPr marL="742950" lvl="1" indent="-285750">
              <a:buFont typeface="Arial" panose="020B0604020202020204" pitchFamily="34" charset="0"/>
              <a:buChar char="•"/>
            </a:pPr>
            <a:r>
              <a:rPr lang="en-US" sz="2800" dirty="0"/>
              <a:t>Issues of relevance (investigators and probably decision-makers)</a:t>
            </a:r>
          </a:p>
          <a:p>
            <a:pPr marL="285750" indent="-285750">
              <a:buFont typeface="Arial" panose="020B0604020202020204" pitchFamily="34" charset="0"/>
              <a:buChar char="•"/>
            </a:pPr>
            <a:endParaRPr lang="en-US" sz="2400" dirty="0"/>
          </a:p>
        </p:txBody>
      </p:sp>
      <p:sp>
        <p:nvSpPr>
          <p:cNvPr id="2" name="Text Placeholder 1"/>
          <p:cNvSpPr>
            <a:spLocks noGrp="1"/>
          </p:cNvSpPr>
          <p:nvPr>
            <p:ph type="body" sz="quarter" idx="18"/>
          </p:nvPr>
        </p:nvSpPr>
        <p:spPr>
          <a:xfrm>
            <a:off x="484019" y="257175"/>
            <a:ext cx="8439150" cy="595451"/>
          </a:xfrm>
        </p:spPr>
        <p:txBody>
          <a:bodyPr/>
          <a:lstStyle/>
          <a:p>
            <a:r>
              <a:rPr lang="en-US" dirty="0" smtClean="0"/>
              <a:t>Training </a:t>
            </a:r>
            <a:r>
              <a:rPr lang="en-US" dirty="0"/>
              <a:t>R</a:t>
            </a:r>
            <a:r>
              <a:rPr lang="en-US" dirty="0" smtClean="0"/>
              <a:t>equirements </a:t>
            </a:r>
            <a:r>
              <a:rPr lang="en-US" dirty="0"/>
              <a:t>U</a:t>
            </a:r>
            <a:r>
              <a:rPr lang="en-US" dirty="0" smtClean="0"/>
              <a:t>nder US Regulation</a:t>
            </a:r>
            <a:endParaRPr lang="en-US" dirty="0"/>
          </a:p>
        </p:txBody>
      </p:sp>
    </p:spTree>
    <p:extLst>
      <p:ext uri="{BB962C8B-B14F-4D97-AF65-F5344CB8AC3E}">
        <p14:creationId xmlns:p14="http://schemas.microsoft.com/office/powerpoint/2010/main" val="3436011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4019" y="1739504"/>
            <a:ext cx="11004170" cy="4770537"/>
          </a:xfrm>
          <a:prstGeom prst="rect">
            <a:avLst/>
          </a:prstGeom>
        </p:spPr>
        <p:txBody>
          <a:bodyPr wrap="square">
            <a:spAutoFit/>
          </a:bodyPr>
          <a:lstStyle/>
          <a:p>
            <a:r>
              <a:rPr lang="en-US" sz="2800" b="1" u="sng" dirty="0" smtClean="0"/>
              <a:t>Mandated Reporter</a:t>
            </a:r>
            <a:r>
              <a:rPr lang="en-US" sz="2800" dirty="0" smtClean="0"/>
              <a:t>: A University employee who is obligated by this policy to share knowledge, notice, and/or reports/allegations of sex discrimination, sexual harassment and/or retaliation with the Title IX Coordinator. </a:t>
            </a:r>
            <a:r>
              <a:rPr lang="en-US" sz="2400" dirty="0" smtClean="0"/>
              <a:t>3364-50-01(E) Title IX Policy </a:t>
            </a:r>
          </a:p>
          <a:p>
            <a:endParaRPr lang="en-US" sz="2400" dirty="0"/>
          </a:p>
          <a:p>
            <a:r>
              <a:rPr lang="en-US" sz="2800" dirty="0" smtClean="0"/>
              <a:t>All employees of the University (including student employees), with the exception of those who are designated as Confidential Resources (licensed counselors, health providers in a confidential role, Victims Advocate), are Mandated Reporters and must promptly share with the Title IX Coordinator all known details of a report made to them in the course of their employment.  </a:t>
            </a:r>
            <a:r>
              <a:rPr lang="en-US" sz="2400" dirty="0" smtClean="0"/>
              <a:t>3364-50(Q)(2) Title IX Policy</a:t>
            </a:r>
            <a:endParaRPr lang="en-US" sz="2400" dirty="0"/>
          </a:p>
        </p:txBody>
      </p:sp>
      <p:sp>
        <p:nvSpPr>
          <p:cNvPr id="2" name="Text Placeholder 1"/>
          <p:cNvSpPr>
            <a:spLocks noGrp="1"/>
          </p:cNvSpPr>
          <p:nvPr>
            <p:ph type="body" sz="quarter" idx="18"/>
          </p:nvPr>
        </p:nvSpPr>
        <p:spPr>
          <a:xfrm>
            <a:off x="484019" y="571500"/>
            <a:ext cx="8439150" cy="595451"/>
          </a:xfrm>
        </p:spPr>
        <p:txBody>
          <a:bodyPr/>
          <a:lstStyle/>
          <a:p>
            <a:r>
              <a:rPr lang="en-US" dirty="0" smtClean="0"/>
              <a:t>Mandatory Reporting under the Policy </a:t>
            </a:r>
            <a:endParaRPr lang="en-US" dirty="0"/>
          </a:p>
        </p:txBody>
      </p:sp>
    </p:spTree>
    <p:extLst>
      <p:ext uri="{BB962C8B-B14F-4D97-AF65-F5344CB8AC3E}">
        <p14:creationId xmlns:p14="http://schemas.microsoft.com/office/powerpoint/2010/main" val="190811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4019" y="2053829"/>
            <a:ext cx="11004170" cy="1200329"/>
          </a:xfrm>
          <a:prstGeom prst="rect">
            <a:avLst/>
          </a:prstGeom>
        </p:spPr>
        <p:txBody>
          <a:bodyPr wrap="square">
            <a:spAutoFit/>
          </a:bodyPr>
          <a:lstStyle/>
          <a:p>
            <a:r>
              <a:rPr lang="en-US" sz="3600" dirty="0" smtClean="0"/>
              <a:t>Training on sexual harassment to reduce (with the goal of eliminating) sexual harassment.</a:t>
            </a:r>
            <a:endParaRPr lang="en-US" sz="3600" dirty="0"/>
          </a:p>
        </p:txBody>
      </p:sp>
      <p:sp>
        <p:nvSpPr>
          <p:cNvPr id="2" name="Text Placeholder 1"/>
          <p:cNvSpPr>
            <a:spLocks noGrp="1"/>
          </p:cNvSpPr>
          <p:nvPr>
            <p:ph type="body" sz="quarter" idx="18"/>
          </p:nvPr>
        </p:nvSpPr>
        <p:spPr>
          <a:xfrm>
            <a:off x="484019" y="571500"/>
            <a:ext cx="8439150" cy="595451"/>
          </a:xfrm>
        </p:spPr>
        <p:txBody>
          <a:bodyPr/>
          <a:lstStyle/>
          <a:p>
            <a:r>
              <a:rPr lang="en-US" dirty="0" smtClean="0"/>
              <a:t>And..</a:t>
            </a:r>
            <a:endParaRPr lang="en-US" dirty="0"/>
          </a:p>
        </p:txBody>
      </p:sp>
    </p:spTree>
    <p:extLst>
      <p:ext uri="{BB962C8B-B14F-4D97-AF65-F5344CB8AC3E}">
        <p14:creationId xmlns:p14="http://schemas.microsoft.com/office/powerpoint/2010/main" val="2861231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1"/>
                </a:solidFill>
              </a:rPr>
              <a:t>Title IX and How Title IX Applies to the Medical Center</a:t>
            </a:r>
            <a:endParaRPr lang="en-US" dirty="0">
              <a:solidFill>
                <a:schemeClr val="accent1"/>
              </a:solidFill>
            </a:endParaRPr>
          </a:p>
        </p:txBody>
      </p:sp>
      <p:pic>
        <p:nvPicPr>
          <p:cNvPr id="6" name="Picture Placeholder 6" title="image showing pencil erasing words &quot;sexual harassment&quot;"/>
          <p:cNvPicPr>
            <a:picLocks noGrp="1" noChangeAspect="1"/>
          </p:cNvPicPr>
          <p:nvPr>
            <p:ph type="pic" sz="quarter" idx="21"/>
          </p:nvPr>
        </p:nvPicPr>
        <p:blipFill rotWithShape="1">
          <a:blip r:embed="rId3"/>
          <a:srcRect l="19" r="19"/>
          <a:stretch/>
        </p:blipFill>
        <p:spPr>
          <a:prstGeom prst="rect">
            <a:avLst/>
          </a:prstGeom>
        </p:spPr>
      </p:pic>
    </p:spTree>
    <p:extLst>
      <p:ext uri="{BB962C8B-B14F-4D97-AF65-F5344CB8AC3E}">
        <p14:creationId xmlns:p14="http://schemas.microsoft.com/office/powerpoint/2010/main" val="3024625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1">
  <a:themeElements>
    <a:clrScheme name="Bricker Graydon">
      <a:dk1>
        <a:sysClr val="windowText" lastClr="000000"/>
      </a:dk1>
      <a:lt1>
        <a:sysClr val="window" lastClr="FFFFFF"/>
      </a:lt1>
      <a:dk2>
        <a:srgbClr val="44546A"/>
      </a:dk2>
      <a:lt2>
        <a:srgbClr val="E7E6E6"/>
      </a:lt2>
      <a:accent1>
        <a:srgbClr val="0075C9"/>
      </a:accent1>
      <a:accent2>
        <a:srgbClr val="80BB00"/>
      </a:accent2>
      <a:accent3>
        <a:srgbClr val="002B49"/>
      </a:accent3>
      <a:accent4>
        <a:srgbClr val="FFFFFF"/>
      </a:accent4>
      <a:accent5>
        <a:srgbClr val="F3901D"/>
      </a:accent5>
      <a:accent6>
        <a:srgbClr val="ACADA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1" id="{62610571-4C09-451C-A70D-3D45169B4B03}" vid="{968D2FBB-8E72-490E-9BE6-6C766D3DC8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 B R I C K E R 2 ! 1 8 7 3 3 5 1 4 . 1 < / d o c u m e n t i d >  
     < s e n d e r i d > E B U T C < / s e n d e r i d >  
     < s e n d e r e m a i l > E B U T C H E R @ B R I C K E R G R A Y D O N . C O M < / s e n d e r e m a i l >  
     < l a s t m o d i f i e d > 2 0 2 3 - 0 6 - 2 3 T 1 1 : 2 1 : 0 1 . 0 0 0 0 0 0 0 - 0 4 : 0 0 < / l a s t m o d i f i e d >  
     < d a t a b a s e > B R I C K E R 2 < / d a t a b a s e >  
 < / p r o p e r t i e s > 
</file>

<file path=docProps/app.xml><?xml version="1.0" encoding="utf-8"?>
<Properties xmlns="http://schemas.openxmlformats.org/officeDocument/2006/extended-properties" xmlns:vt="http://schemas.openxmlformats.org/officeDocument/2006/docPropsVTypes">
  <Template/>
  <TotalTime>1405</TotalTime>
  <Words>5076</Words>
  <Application>Microsoft Office PowerPoint</Application>
  <PresentationFormat>Widescreen</PresentationFormat>
  <Paragraphs>389</Paragraphs>
  <Slides>46</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Arial Black</vt:lpstr>
      <vt:lpstr>Arial MT Black</vt:lpstr>
      <vt:lpstr>Calibri</vt:lpstr>
      <vt:lpstr>Calibri Light</vt:lpstr>
      <vt:lpstr>Montserrat Light</vt:lpstr>
      <vt:lpstr>Open Sans</vt:lpstr>
      <vt:lpstr>theme 1</vt:lpstr>
      <vt:lpstr>The Title IX Regulations on Sexual Harassment and the Medical Center University of Toledo Medical Center  June 23, 2023 </vt:lpstr>
      <vt:lpstr>Presenter Information</vt:lpstr>
      <vt:lpstr>PowerPoint Presentation</vt:lpstr>
      <vt:lpstr>PowerPoint Presentation</vt:lpstr>
      <vt:lpstr>Why you are here – in this very training…</vt:lpstr>
      <vt:lpstr>PowerPoint Presentation</vt:lpstr>
      <vt:lpstr>PowerPoint Presentation</vt:lpstr>
      <vt:lpstr>PowerPoint Presentation</vt:lpstr>
      <vt:lpstr>Title IX and How Title IX Applies to the Medical Center</vt:lpstr>
      <vt:lpstr>PowerPoint Presentation</vt:lpstr>
      <vt:lpstr>PowerPoint Presentation</vt:lpstr>
      <vt:lpstr>PowerPoint Presentation</vt:lpstr>
      <vt:lpstr>PowerPoint Presentation</vt:lpstr>
      <vt:lpstr>PowerPoint Presentation</vt:lpstr>
      <vt:lpstr>PowerPoint Presentation</vt:lpstr>
      <vt:lpstr>Title IX Regulations and UT’s TIX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Practical Implications of Compliance</vt:lpstr>
      <vt:lpstr>PowerPoint Presentation</vt:lpstr>
      <vt:lpstr>PowerPoint Presentation</vt:lpstr>
      <vt:lpstr>PowerPoint Presentation</vt:lpstr>
      <vt:lpstr>PowerPoint Presentation</vt:lpstr>
      <vt:lpstr>Hypotheticals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Stryffeler, Kylie</dc:creator>
  <cp:lastModifiedBy>Butcher, Erin</cp:lastModifiedBy>
  <cp:revision>61</cp:revision>
  <cp:lastPrinted>2023-06-23T12:51:53Z</cp:lastPrinted>
  <dcterms:created xsi:type="dcterms:W3CDTF">2023-05-30T15:26:17Z</dcterms:created>
  <dcterms:modified xsi:type="dcterms:W3CDTF">2023-06-23T15:21:01Z</dcterms:modified>
</cp:coreProperties>
</file>